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71" r:id="rId6"/>
    <p:sldId id="265" r:id="rId7"/>
    <p:sldId id="263" r:id="rId8"/>
    <p:sldId id="275" r:id="rId9"/>
    <p:sldId id="276" r:id="rId10"/>
    <p:sldId id="278" r:id="rId11"/>
    <p:sldId id="270" r:id="rId12"/>
    <p:sldId id="264" r:id="rId13"/>
    <p:sldId id="280" r:id="rId14"/>
    <p:sldId id="277" r:id="rId15"/>
    <p:sldId id="274" r:id="rId16"/>
    <p:sldId id="269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98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E7EA39-66A3-49B7-9F3D-35B987D6FC2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B96252-DE18-4E67-8796-7272CEABF91A}">
      <dgm:prSet phldrT="[Text]" custT="1"/>
      <dgm:spPr/>
      <dgm:t>
        <a:bodyPr/>
        <a:lstStyle/>
        <a:p>
          <a:r>
            <a:rPr lang="bn-BD" sz="4800" dirty="0" smtClean="0">
              <a:latin typeface="NikoshBAN" pitchFamily="2" charset="0"/>
              <a:cs typeface="NikoshBAN" pitchFamily="2" charset="0"/>
            </a:rPr>
            <a:t>ডেবিট হিসাব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31A835B6-53F1-4B6E-9AF9-09363BD765F4}" type="parTrans" cxnId="{B4A13047-FB4C-4D33-B09D-06F063769D23}">
      <dgm:prSet/>
      <dgm:spPr/>
      <dgm:t>
        <a:bodyPr/>
        <a:lstStyle/>
        <a:p>
          <a:endParaRPr lang="en-US"/>
        </a:p>
      </dgm:t>
    </dgm:pt>
    <dgm:pt modelId="{D9BC6F16-2153-490B-A832-29098148C7AD}" type="sibTrans" cxnId="{B4A13047-FB4C-4D33-B09D-06F063769D23}">
      <dgm:prSet/>
      <dgm:spPr/>
      <dgm:t>
        <a:bodyPr/>
        <a:lstStyle/>
        <a:p>
          <a:endParaRPr lang="en-US"/>
        </a:p>
      </dgm:t>
    </dgm:pt>
    <dgm:pt modelId="{E0E0F4AB-591B-4C37-9BF6-4DADE12714E8}">
      <dgm:prSet phldrT="[Text]" custT="1"/>
      <dgm:spPr/>
      <dgm:t>
        <a:bodyPr/>
        <a:lstStyle/>
        <a:p>
          <a:r>
            <a:rPr lang="bn-BD" sz="6000" dirty="0" smtClean="0">
              <a:latin typeface="NikoshBAN" pitchFamily="2" charset="0"/>
              <a:cs typeface="NikoshBAN" pitchFamily="2" charset="0"/>
            </a:rPr>
            <a:t>ব্যয়</a:t>
          </a:r>
          <a:endParaRPr lang="en-US" sz="6000" dirty="0">
            <a:latin typeface="NikoshBAN" pitchFamily="2" charset="0"/>
            <a:cs typeface="NikoshBAN" pitchFamily="2" charset="0"/>
          </a:endParaRPr>
        </a:p>
      </dgm:t>
    </dgm:pt>
    <dgm:pt modelId="{DDFE5454-8E6F-4C24-A8E9-C04AD74217DA}" type="parTrans" cxnId="{F6D10614-815A-4287-A4AD-D98C581A194B}">
      <dgm:prSet/>
      <dgm:spPr/>
      <dgm:t>
        <a:bodyPr/>
        <a:lstStyle/>
        <a:p>
          <a:endParaRPr lang="en-US"/>
        </a:p>
      </dgm:t>
    </dgm:pt>
    <dgm:pt modelId="{7DDE5DBC-8F38-4473-8282-015CC0EDF425}" type="sibTrans" cxnId="{F6D10614-815A-4287-A4AD-D98C581A194B}">
      <dgm:prSet/>
      <dgm:spPr/>
      <dgm:t>
        <a:bodyPr/>
        <a:lstStyle/>
        <a:p>
          <a:endParaRPr lang="en-US"/>
        </a:p>
      </dgm:t>
    </dgm:pt>
    <dgm:pt modelId="{F75C0FD3-D791-46EE-819B-602BA04090ED}">
      <dgm:prSet phldrT="[Text]" custT="1"/>
      <dgm:spPr/>
      <dgm:t>
        <a:bodyPr/>
        <a:lstStyle/>
        <a:p>
          <a:r>
            <a:rPr lang="bn-BD" sz="5400" dirty="0" smtClean="0">
              <a:latin typeface="NikoshBAN" pitchFamily="2" charset="0"/>
              <a:cs typeface="NikoshBAN" pitchFamily="2" charset="0"/>
            </a:rPr>
            <a:t>সম্পদ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D3C2E56B-CAB5-4E6A-9847-83A678BE8822}" type="parTrans" cxnId="{15B09F4E-BC22-4C33-A2DA-7FD63B69586E}">
      <dgm:prSet/>
      <dgm:spPr/>
      <dgm:t>
        <a:bodyPr/>
        <a:lstStyle/>
        <a:p>
          <a:endParaRPr lang="en-US"/>
        </a:p>
      </dgm:t>
    </dgm:pt>
    <dgm:pt modelId="{30179BC6-0DD2-4E74-859F-0F526BD38D56}" type="sibTrans" cxnId="{15B09F4E-BC22-4C33-A2DA-7FD63B69586E}">
      <dgm:prSet/>
      <dgm:spPr/>
      <dgm:t>
        <a:bodyPr/>
        <a:lstStyle/>
        <a:p>
          <a:endParaRPr lang="en-US"/>
        </a:p>
      </dgm:t>
    </dgm:pt>
    <dgm:pt modelId="{931535B3-2443-472B-8BDA-C10285980710}">
      <dgm:prSet phldrT="[Text]" custT="1"/>
      <dgm:spPr/>
      <dgm:t>
        <a:bodyPr/>
        <a:lstStyle/>
        <a:p>
          <a:r>
            <a:rPr lang="bn-BD" sz="4800" dirty="0" smtClean="0">
              <a:latin typeface="NikoshBAN" pitchFamily="2" charset="0"/>
              <a:cs typeface="NikoshBAN" pitchFamily="2" charset="0"/>
            </a:rPr>
            <a:t>ক্রেড়িট হিসাব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2144B568-A087-499E-9B23-E7A1185DC1E0}" type="parTrans" cxnId="{821D322C-A836-4436-BB47-B50F0B79D0B8}">
      <dgm:prSet/>
      <dgm:spPr/>
      <dgm:t>
        <a:bodyPr/>
        <a:lstStyle/>
        <a:p>
          <a:endParaRPr lang="en-US"/>
        </a:p>
      </dgm:t>
    </dgm:pt>
    <dgm:pt modelId="{32768543-F6B4-4652-AF14-C2D58C93D0F9}" type="sibTrans" cxnId="{821D322C-A836-4436-BB47-B50F0B79D0B8}">
      <dgm:prSet/>
      <dgm:spPr/>
      <dgm:t>
        <a:bodyPr/>
        <a:lstStyle/>
        <a:p>
          <a:endParaRPr lang="en-US"/>
        </a:p>
      </dgm:t>
    </dgm:pt>
    <dgm:pt modelId="{8CA4ECBD-FC15-4352-AAD5-E3BF5AB7BCDD}">
      <dgm:prSet phldrT="[Text]" custT="1"/>
      <dgm:spPr/>
      <dgm:t>
        <a:bodyPr/>
        <a:lstStyle/>
        <a:p>
          <a:r>
            <a:rPr lang="bn-BD" sz="7200" dirty="0" smtClean="0">
              <a:latin typeface="NikoshBAN" pitchFamily="2" charset="0"/>
              <a:cs typeface="NikoshBAN" pitchFamily="2" charset="0"/>
            </a:rPr>
            <a:t>আয়</a:t>
          </a:r>
          <a:endParaRPr lang="en-US" sz="7200" dirty="0">
            <a:latin typeface="NikoshBAN" pitchFamily="2" charset="0"/>
            <a:cs typeface="NikoshBAN" pitchFamily="2" charset="0"/>
          </a:endParaRPr>
        </a:p>
      </dgm:t>
    </dgm:pt>
    <dgm:pt modelId="{564D179B-8972-4AA6-8221-71E8E86D08F9}" type="parTrans" cxnId="{E7B40B27-EC90-4001-8A4B-F61CE7D42764}">
      <dgm:prSet/>
      <dgm:spPr/>
      <dgm:t>
        <a:bodyPr/>
        <a:lstStyle/>
        <a:p>
          <a:endParaRPr lang="en-US"/>
        </a:p>
      </dgm:t>
    </dgm:pt>
    <dgm:pt modelId="{26B6A776-3780-41E5-B5B9-8EE879214E66}" type="sibTrans" cxnId="{E7B40B27-EC90-4001-8A4B-F61CE7D42764}">
      <dgm:prSet/>
      <dgm:spPr/>
      <dgm:t>
        <a:bodyPr/>
        <a:lstStyle/>
        <a:p>
          <a:endParaRPr lang="en-US"/>
        </a:p>
      </dgm:t>
    </dgm:pt>
    <dgm:pt modelId="{07411313-BA24-4EDB-99CD-C5AD262CC052}">
      <dgm:prSet phldrT="[Text]" custT="1"/>
      <dgm:spPr/>
      <dgm:t>
        <a:bodyPr/>
        <a:lstStyle/>
        <a:p>
          <a:r>
            <a:rPr lang="bn-BD" sz="7200" dirty="0" smtClean="0">
              <a:latin typeface="NikoshBAN" pitchFamily="2" charset="0"/>
              <a:cs typeface="NikoshBAN" pitchFamily="2" charset="0"/>
            </a:rPr>
            <a:t>দায়</a:t>
          </a:r>
          <a:endParaRPr lang="en-US" sz="7200" dirty="0">
            <a:latin typeface="NikoshBAN" pitchFamily="2" charset="0"/>
            <a:cs typeface="NikoshBAN" pitchFamily="2" charset="0"/>
          </a:endParaRPr>
        </a:p>
      </dgm:t>
    </dgm:pt>
    <dgm:pt modelId="{D8710F69-DC43-47C6-B4D4-43F650C6F783}" type="parTrans" cxnId="{F6C98CA8-DCEE-4FA0-B1C7-5D7B0A7D41A0}">
      <dgm:prSet/>
      <dgm:spPr/>
      <dgm:t>
        <a:bodyPr/>
        <a:lstStyle/>
        <a:p>
          <a:endParaRPr lang="en-US"/>
        </a:p>
      </dgm:t>
    </dgm:pt>
    <dgm:pt modelId="{4D8B156F-7CE9-4378-A4D5-439CCFB3C51B}" type="sibTrans" cxnId="{F6C98CA8-DCEE-4FA0-B1C7-5D7B0A7D41A0}">
      <dgm:prSet/>
      <dgm:spPr/>
      <dgm:t>
        <a:bodyPr/>
        <a:lstStyle/>
        <a:p>
          <a:endParaRPr lang="en-US"/>
        </a:p>
      </dgm:t>
    </dgm:pt>
    <dgm:pt modelId="{050C54BA-D6AE-4ABF-A648-FC18C0BD10FD}">
      <dgm:prSet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মালিকানা স্বত্ব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B6E912D-C31B-44B8-8B5A-25FF7B12B516}" type="parTrans" cxnId="{5F7AEA25-8C78-4473-8777-5FE70E7AB01C}">
      <dgm:prSet/>
      <dgm:spPr/>
      <dgm:t>
        <a:bodyPr/>
        <a:lstStyle/>
        <a:p>
          <a:endParaRPr lang="en-US"/>
        </a:p>
      </dgm:t>
    </dgm:pt>
    <dgm:pt modelId="{E157DCD2-7F81-449E-94FC-66A1520E8F48}" type="sibTrans" cxnId="{5F7AEA25-8C78-4473-8777-5FE70E7AB01C}">
      <dgm:prSet/>
      <dgm:spPr/>
      <dgm:t>
        <a:bodyPr/>
        <a:lstStyle/>
        <a:p>
          <a:endParaRPr lang="en-US"/>
        </a:p>
      </dgm:t>
    </dgm:pt>
    <dgm:pt modelId="{7006CB88-DE04-4E89-913A-4F728B5A2512}" type="pres">
      <dgm:prSet presAssocID="{85E7EA39-66A3-49B7-9F3D-35B987D6FC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FB746F6-957A-49CE-90FF-2BBCE37FFB0F}" type="pres">
      <dgm:prSet presAssocID="{98B96252-DE18-4E67-8796-7272CEABF91A}" presName="root" presStyleCnt="0"/>
      <dgm:spPr/>
      <dgm:t>
        <a:bodyPr/>
        <a:lstStyle/>
        <a:p>
          <a:endParaRPr lang="en-US"/>
        </a:p>
      </dgm:t>
    </dgm:pt>
    <dgm:pt modelId="{FAC4AD61-2DCB-4A09-8F5C-1B40304E618C}" type="pres">
      <dgm:prSet presAssocID="{98B96252-DE18-4E67-8796-7272CEABF91A}" presName="rootComposite" presStyleCnt="0"/>
      <dgm:spPr/>
      <dgm:t>
        <a:bodyPr/>
        <a:lstStyle/>
        <a:p>
          <a:endParaRPr lang="en-US"/>
        </a:p>
      </dgm:t>
    </dgm:pt>
    <dgm:pt modelId="{5A608967-5C20-43B8-B674-90EA1DEC96E3}" type="pres">
      <dgm:prSet presAssocID="{98B96252-DE18-4E67-8796-7272CEABF91A}" presName="rootText" presStyleLbl="node1" presStyleIdx="0" presStyleCnt="2" custScaleX="142430" custScaleY="135278" custLinFactNeighborX="1002" custLinFactNeighborY="17477"/>
      <dgm:spPr/>
      <dgm:t>
        <a:bodyPr/>
        <a:lstStyle/>
        <a:p>
          <a:endParaRPr lang="en-US"/>
        </a:p>
      </dgm:t>
    </dgm:pt>
    <dgm:pt modelId="{64860584-9782-41C4-A5E9-B03B06C37052}" type="pres">
      <dgm:prSet presAssocID="{98B96252-DE18-4E67-8796-7272CEABF91A}" presName="rootConnector" presStyleLbl="node1" presStyleIdx="0" presStyleCnt="2"/>
      <dgm:spPr/>
      <dgm:t>
        <a:bodyPr/>
        <a:lstStyle/>
        <a:p>
          <a:endParaRPr lang="en-US"/>
        </a:p>
      </dgm:t>
    </dgm:pt>
    <dgm:pt modelId="{3EA999ED-7A24-4784-9310-F0A55314B237}" type="pres">
      <dgm:prSet presAssocID="{98B96252-DE18-4E67-8796-7272CEABF91A}" presName="childShape" presStyleCnt="0"/>
      <dgm:spPr/>
      <dgm:t>
        <a:bodyPr/>
        <a:lstStyle/>
        <a:p>
          <a:endParaRPr lang="en-US"/>
        </a:p>
      </dgm:t>
    </dgm:pt>
    <dgm:pt modelId="{4EFFB7FF-F021-4DE6-AFE7-9F5BA438869B}" type="pres">
      <dgm:prSet presAssocID="{DDFE5454-8E6F-4C24-A8E9-C04AD74217DA}" presName="Name13" presStyleLbl="parChTrans1D2" presStyleIdx="0" presStyleCnt="5"/>
      <dgm:spPr/>
      <dgm:t>
        <a:bodyPr/>
        <a:lstStyle/>
        <a:p>
          <a:endParaRPr lang="en-US"/>
        </a:p>
      </dgm:t>
    </dgm:pt>
    <dgm:pt modelId="{3E0AFA20-F2C4-48D8-A15C-11B70ED09857}" type="pres">
      <dgm:prSet presAssocID="{E0E0F4AB-591B-4C37-9BF6-4DADE12714E8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A20C0-605C-46DC-80EE-A734D58C7275}" type="pres">
      <dgm:prSet presAssocID="{D3C2E56B-CAB5-4E6A-9847-83A678BE8822}" presName="Name13" presStyleLbl="parChTrans1D2" presStyleIdx="1" presStyleCnt="5"/>
      <dgm:spPr/>
      <dgm:t>
        <a:bodyPr/>
        <a:lstStyle/>
        <a:p>
          <a:endParaRPr lang="en-US"/>
        </a:p>
      </dgm:t>
    </dgm:pt>
    <dgm:pt modelId="{162CFA01-3D70-4457-8C60-1D7D9C323479}" type="pres">
      <dgm:prSet presAssocID="{F75C0FD3-D791-46EE-819B-602BA04090ED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7AE9B-BA56-4D90-8D8E-75353DC51D99}" type="pres">
      <dgm:prSet presAssocID="{931535B3-2443-472B-8BDA-C10285980710}" presName="root" presStyleCnt="0"/>
      <dgm:spPr/>
      <dgm:t>
        <a:bodyPr/>
        <a:lstStyle/>
        <a:p>
          <a:endParaRPr lang="en-US"/>
        </a:p>
      </dgm:t>
    </dgm:pt>
    <dgm:pt modelId="{E8F53FFA-9620-4DF7-8044-BB53141D6A00}" type="pres">
      <dgm:prSet presAssocID="{931535B3-2443-472B-8BDA-C10285980710}" presName="rootComposite" presStyleCnt="0"/>
      <dgm:spPr/>
      <dgm:t>
        <a:bodyPr/>
        <a:lstStyle/>
        <a:p>
          <a:endParaRPr lang="en-US"/>
        </a:p>
      </dgm:t>
    </dgm:pt>
    <dgm:pt modelId="{C146DB04-E1C7-4EE2-9F6D-0120B0A59801}" type="pres">
      <dgm:prSet presAssocID="{931535B3-2443-472B-8BDA-C10285980710}" presName="rootText" presStyleLbl="node1" presStyleIdx="1" presStyleCnt="2" custScaleX="153942" custScaleY="128468"/>
      <dgm:spPr/>
      <dgm:t>
        <a:bodyPr/>
        <a:lstStyle/>
        <a:p>
          <a:endParaRPr lang="en-US"/>
        </a:p>
      </dgm:t>
    </dgm:pt>
    <dgm:pt modelId="{28FB1E79-AD7E-4A6F-99FF-66ABFF5D834D}" type="pres">
      <dgm:prSet presAssocID="{931535B3-2443-472B-8BDA-C10285980710}" presName="rootConnector" presStyleLbl="node1" presStyleIdx="1" presStyleCnt="2"/>
      <dgm:spPr/>
      <dgm:t>
        <a:bodyPr/>
        <a:lstStyle/>
        <a:p>
          <a:endParaRPr lang="en-US"/>
        </a:p>
      </dgm:t>
    </dgm:pt>
    <dgm:pt modelId="{388EDAF4-8EC7-45D9-AB2C-46841676BBFD}" type="pres">
      <dgm:prSet presAssocID="{931535B3-2443-472B-8BDA-C10285980710}" presName="childShape" presStyleCnt="0"/>
      <dgm:spPr/>
      <dgm:t>
        <a:bodyPr/>
        <a:lstStyle/>
        <a:p>
          <a:endParaRPr lang="en-US"/>
        </a:p>
      </dgm:t>
    </dgm:pt>
    <dgm:pt modelId="{EFD37D1C-4EA8-41DC-B17A-5E838B8B59DE}" type="pres">
      <dgm:prSet presAssocID="{564D179B-8972-4AA6-8221-71E8E86D08F9}" presName="Name13" presStyleLbl="parChTrans1D2" presStyleIdx="2" presStyleCnt="5"/>
      <dgm:spPr/>
      <dgm:t>
        <a:bodyPr/>
        <a:lstStyle/>
        <a:p>
          <a:endParaRPr lang="en-US"/>
        </a:p>
      </dgm:t>
    </dgm:pt>
    <dgm:pt modelId="{AC3FC5D2-B033-498D-865D-6E15211CBD3F}" type="pres">
      <dgm:prSet presAssocID="{8CA4ECBD-FC15-4352-AAD5-E3BF5AB7BCDD}" presName="childText" presStyleLbl="bgAcc1" presStyleIdx="2" presStyleCnt="5" custScaleX="1375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FBC86-E65B-4B7B-90BC-0D19D62F1DA7}" type="pres">
      <dgm:prSet presAssocID="{D8710F69-DC43-47C6-B4D4-43F650C6F783}" presName="Name13" presStyleLbl="parChTrans1D2" presStyleIdx="3" presStyleCnt="5"/>
      <dgm:spPr/>
      <dgm:t>
        <a:bodyPr/>
        <a:lstStyle/>
        <a:p>
          <a:endParaRPr lang="en-US"/>
        </a:p>
      </dgm:t>
    </dgm:pt>
    <dgm:pt modelId="{F8C3E319-FD22-4C04-92F6-6AB62A2A5902}" type="pres">
      <dgm:prSet presAssocID="{07411313-BA24-4EDB-99CD-C5AD262CC052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5FB6D-AA71-47AA-BFCE-D5BF0D688BDA}" type="pres">
      <dgm:prSet presAssocID="{0B6E912D-C31B-44B8-8B5A-25FF7B12B516}" presName="Name13" presStyleLbl="parChTrans1D2" presStyleIdx="4" presStyleCnt="5"/>
      <dgm:spPr/>
      <dgm:t>
        <a:bodyPr/>
        <a:lstStyle/>
        <a:p>
          <a:endParaRPr lang="en-US"/>
        </a:p>
      </dgm:t>
    </dgm:pt>
    <dgm:pt modelId="{F47F31E7-F9BD-41FD-8F3A-5DFDB9811CF8}" type="pres">
      <dgm:prSet presAssocID="{050C54BA-D6AE-4ABF-A648-FC18C0BD10FD}" presName="childText" presStyleLbl="bgAcc1" presStyleIdx="4" presStyleCnt="5" custScaleX="181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7AEA25-8C78-4473-8777-5FE70E7AB01C}" srcId="{931535B3-2443-472B-8BDA-C10285980710}" destId="{050C54BA-D6AE-4ABF-A648-FC18C0BD10FD}" srcOrd="2" destOrd="0" parTransId="{0B6E912D-C31B-44B8-8B5A-25FF7B12B516}" sibTransId="{E157DCD2-7F81-449E-94FC-66A1520E8F48}"/>
    <dgm:cxn modelId="{906B6A7B-B757-4A74-AC06-956D3877829A}" type="presOf" srcId="{98B96252-DE18-4E67-8796-7272CEABF91A}" destId="{64860584-9782-41C4-A5E9-B03B06C37052}" srcOrd="1" destOrd="0" presId="urn:microsoft.com/office/officeart/2005/8/layout/hierarchy3"/>
    <dgm:cxn modelId="{88A3C15C-4A67-4E42-93F7-16FA88CBA88B}" type="presOf" srcId="{0B6E912D-C31B-44B8-8B5A-25FF7B12B516}" destId="{23A5FB6D-AA71-47AA-BFCE-D5BF0D688BDA}" srcOrd="0" destOrd="0" presId="urn:microsoft.com/office/officeart/2005/8/layout/hierarchy3"/>
    <dgm:cxn modelId="{2646C114-1D1B-43BB-B788-068C430FE62A}" type="presOf" srcId="{F75C0FD3-D791-46EE-819B-602BA04090ED}" destId="{162CFA01-3D70-4457-8C60-1D7D9C323479}" srcOrd="0" destOrd="0" presId="urn:microsoft.com/office/officeart/2005/8/layout/hierarchy3"/>
    <dgm:cxn modelId="{821D322C-A836-4436-BB47-B50F0B79D0B8}" srcId="{85E7EA39-66A3-49B7-9F3D-35B987D6FC2F}" destId="{931535B3-2443-472B-8BDA-C10285980710}" srcOrd="1" destOrd="0" parTransId="{2144B568-A087-499E-9B23-E7A1185DC1E0}" sibTransId="{32768543-F6B4-4652-AF14-C2D58C93D0F9}"/>
    <dgm:cxn modelId="{C817E0A4-0054-41FA-BCCA-5F15A926C208}" type="presOf" srcId="{D8710F69-DC43-47C6-B4D4-43F650C6F783}" destId="{2E2FBC86-E65B-4B7B-90BC-0D19D62F1DA7}" srcOrd="0" destOrd="0" presId="urn:microsoft.com/office/officeart/2005/8/layout/hierarchy3"/>
    <dgm:cxn modelId="{705B4E35-C539-45D1-9E43-07B8D86ED5ED}" type="presOf" srcId="{DDFE5454-8E6F-4C24-A8E9-C04AD74217DA}" destId="{4EFFB7FF-F021-4DE6-AFE7-9F5BA438869B}" srcOrd="0" destOrd="0" presId="urn:microsoft.com/office/officeart/2005/8/layout/hierarchy3"/>
    <dgm:cxn modelId="{ED2D069E-EF67-42C5-BF2D-CE7334EF79DD}" type="presOf" srcId="{D3C2E56B-CAB5-4E6A-9847-83A678BE8822}" destId="{DFCA20C0-605C-46DC-80EE-A734D58C7275}" srcOrd="0" destOrd="0" presId="urn:microsoft.com/office/officeart/2005/8/layout/hierarchy3"/>
    <dgm:cxn modelId="{347DFDF4-9828-4CF4-85EC-135FA8FECCDA}" type="presOf" srcId="{8CA4ECBD-FC15-4352-AAD5-E3BF5AB7BCDD}" destId="{AC3FC5D2-B033-498D-865D-6E15211CBD3F}" srcOrd="0" destOrd="0" presId="urn:microsoft.com/office/officeart/2005/8/layout/hierarchy3"/>
    <dgm:cxn modelId="{CC356948-A388-4F17-A249-A3DBB3A2F020}" type="presOf" srcId="{564D179B-8972-4AA6-8221-71E8E86D08F9}" destId="{EFD37D1C-4EA8-41DC-B17A-5E838B8B59DE}" srcOrd="0" destOrd="0" presId="urn:microsoft.com/office/officeart/2005/8/layout/hierarchy3"/>
    <dgm:cxn modelId="{3D9217FF-EF11-4C3B-965D-7B01FE2918A3}" type="presOf" srcId="{050C54BA-D6AE-4ABF-A648-FC18C0BD10FD}" destId="{F47F31E7-F9BD-41FD-8F3A-5DFDB9811CF8}" srcOrd="0" destOrd="0" presId="urn:microsoft.com/office/officeart/2005/8/layout/hierarchy3"/>
    <dgm:cxn modelId="{E7B40B27-EC90-4001-8A4B-F61CE7D42764}" srcId="{931535B3-2443-472B-8BDA-C10285980710}" destId="{8CA4ECBD-FC15-4352-AAD5-E3BF5AB7BCDD}" srcOrd="0" destOrd="0" parTransId="{564D179B-8972-4AA6-8221-71E8E86D08F9}" sibTransId="{26B6A776-3780-41E5-B5B9-8EE879214E66}"/>
    <dgm:cxn modelId="{5D5592B5-D57B-4F24-A55E-327729E01DBA}" type="presOf" srcId="{98B96252-DE18-4E67-8796-7272CEABF91A}" destId="{5A608967-5C20-43B8-B674-90EA1DEC96E3}" srcOrd="0" destOrd="0" presId="urn:microsoft.com/office/officeart/2005/8/layout/hierarchy3"/>
    <dgm:cxn modelId="{F6C98CA8-DCEE-4FA0-B1C7-5D7B0A7D41A0}" srcId="{931535B3-2443-472B-8BDA-C10285980710}" destId="{07411313-BA24-4EDB-99CD-C5AD262CC052}" srcOrd="1" destOrd="0" parTransId="{D8710F69-DC43-47C6-B4D4-43F650C6F783}" sibTransId="{4D8B156F-7CE9-4378-A4D5-439CCFB3C51B}"/>
    <dgm:cxn modelId="{1936D043-D596-46AC-A16C-588CE94102E7}" type="presOf" srcId="{85E7EA39-66A3-49B7-9F3D-35B987D6FC2F}" destId="{7006CB88-DE04-4E89-913A-4F728B5A2512}" srcOrd="0" destOrd="0" presId="urn:microsoft.com/office/officeart/2005/8/layout/hierarchy3"/>
    <dgm:cxn modelId="{F6D10614-815A-4287-A4AD-D98C581A194B}" srcId="{98B96252-DE18-4E67-8796-7272CEABF91A}" destId="{E0E0F4AB-591B-4C37-9BF6-4DADE12714E8}" srcOrd="0" destOrd="0" parTransId="{DDFE5454-8E6F-4C24-A8E9-C04AD74217DA}" sibTransId="{7DDE5DBC-8F38-4473-8282-015CC0EDF425}"/>
    <dgm:cxn modelId="{B6A59043-5C2E-4C36-BC52-DD4C991B3A16}" type="presOf" srcId="{931535B3-2443-472B-8BDA-C10285980710}" destId="{28FB1E79-AD7E-4A6F-99FF-66ABFF5D834D}" srcOrd="1" destOrd="0" presId="urn:microsoft.com/office/officeart/2005/8/layout/hierarchy3"/>
    <dgm:cxn modelId="{0B59E3BD-4C98-42A3-A19B-6C4E98FF4E70}" type="presOf" srcId="{931535B3-2443-472B-8BDA-C10285980710}" destId="{C146DB04-E1C7-4EE2-9F6D-0120B0A59801}" srcOrd="0" destOrd="0" presId="urn:microsoft.com/office/officeart/2005/8/layout/hierarchy3"/>
    <dgm:cxn modelId="{B4A13047-FB4C-4D33-B09D-06F063769D23}" srcId="{85E7EA39-66A3-49B7-9F3D-35B987D6FC2F}" destId="{98B96252-DE18-4E67-8796-7272CEABF91A}" srcOrd="0" destOrd="0" parTransId="{31A835B6-53F1-4B6E-9AF9-09363BD765F4}" sibTransId="{D9BC6F16-2153-490B-A832-29098148C7AD}"/>
    <dgm:cxn modelId="{7ECE697A-0EF2-488A-A4B1-B7CEC28BE58D}" type="presOf" srcId="{07411313-BA24-4EDB-99CD-C5AD262CC052}" destId="{F8C3E319-FD22-4C04-92F6-6AB62A2A5902}" srcOrd="0" destOrd="0" presId="urn:microsoft.com/office/officeart/2005/8/layout/hierarchy3"/>
    <dgm:cxn modelId="{83796078-9767-4DA8-9C66-5589817E5630}" type="presOf" srcId="{E0E0F4AB-591B-4C37-9BF6-4DADE12714E8}" destId="{3E0AFA20-F2C4-48D8-A15C-11B70ED09857}" srcOrd="0" destOrd="0" presId="urn:microsoft.com/office/officeart/2005/8/layout/hierarchy3"/>
    <dgm:cxn modelId="{15B09F4E-BC22-4C33-A2DA-7FD63B69586E}" srcId="{98B96252-DE18-4E67-8796-7272CEABF91A}" destId="{F75C0FD3-D791-46EE-819B-602BA04090ED}" srcOrd="1" destOrd="0" parTransId="{D3C2E56B-CAB5-4E6A-9847-83A678BE8822}" sibTransId="{30179BC6-0DD2-4E74-859F-0F526BD38D56}"/>
    <dgm:cxn modelId="{BC337730-4638-4B73-A180-8E8F2571A8E4}" type="presParOf" srcId="{7006CB88-DE04-4E89-913A-4F728B5A2512}" destId="{AFB746F6-957A-49CE-90FF-2BBCE37FFB0F}" srcOrd="0" destOrd="0" presId="urn:microsoft.com/office/officeart/2005/8/layout/hierarchy3"/>
    <dgm:cxn modelId="{A0DCCBEC-51E7-4F43-A90E-CD7F530B2686}" type="presParOf" srcId="{AFB746F6-957A-49CE-90FF-2BBCE37FFB0F}" destId="{FAC4AD61-2DCB-4A09-8F5C-1B40304E618C}" srcOrd="0" destOrd="0" presId="urn:microsoft.com/office/officeart/2005/8/layout/hierarchy3"/>
    <dgm:cxn modelId="{9D2CD1A0-D0C3-4204-B653-C43DD2048D0F}" type="presParOf" srcId="{FAC4AD61-2DCB-4A09-8F5C-1B40304E618C}" destId="{5A608967-5C20-43B8-B674-90EA1DEC96E3}" srcOrd="0" destOrd="0" presId="urn:microsoft.com/office/officeart/2005/8/layout/hierarchy3"/>
    <dgm:cxn modelId="{84C96ED6-CC4F-4153-8AB9-AB41132B216E}" type="presParOf" srcId="{FAC4AD61-2DCB-4A09-8F5C-1B40304E618C}" destId="{64860584-9782-41C4-A5E9-B03B06C37052}" srcOrd="1" destOrd="0" presId="urn:microsoft.com/office/officeart/2005/8/layout/hierarchy3"/>
    <dgm:cxn modelId="{43211106-470A-4D52-BCCD-27A9050BF5EF}" type="presParOf" srcId="{AFB746F6-957A-49CE-90FF-2BBCE37FFB0F}" destId="{3EA999ED-7A24-4784-9310-F0A55314B237}" srcOrd="1" destOrd="0" presId="urn:microsoft.com/office/officeart/2005/8/layout/hierarchy3"/>
    <dgm:cxn modelId="{89E39438-1B4C-47F5-AABE-1B96FED5CE63}" type="presParOf" srcId="{3EA999ED-7A24-4784-9310-F0A55314B237}" destId="{4EFFB7FF-F021-4DE6-AFE7-9F5BA438869B}" srcOrd="0" destOrd="0" presId="urn:microsoft.com/office/officeart/2005/8/layout/hierarchy3"/>
    <dgm:cxn modelId="{E2B795D3-0ADE-4816-9E98-FA340D98C174}" type="presParOf" srcId="{3EA999ED-7A24-4784-9310-F0A55314B237}" destId="{3E0AFA20-F2C4-48D8-A15C-11B70ED09857}" srcOrd="1" destOrd="0" presId="urn:microsoft.com/office/officeart/2005/8/layout/hierarchy3"/>
    <dgm:cxn modelId="{F559AFFF-B269-4673-97F9-4A4ED6B8B03E}" type="presParOf" srcId="{3EA999ED-7A24-4784-9310-F0A55314B237}" destId="{DFCA20C0-605C-46DC-80EE-A734D58C7275}" srcOrd="2" destOrd="0" presId="urn:microsoft.com/office/officeart/2005/8/layout/hierarchy3"/>
    <dgm:cxn modelId="{6ED0522D-D5A3-4846-8D97-0808A4B1F91D}" type="presParOf" srcId="{3EA999ED-7A24-4784-9310-F0A55314B237}" destId="{162CFA01-3D70-4457-8C60-1D7D9C323479}" srcOrd="3" destOrd="0" presId="urn:microsoft.com/office/officeart/2005/8/layout/hierarchy3"/>
    <dgm:cxn modelId="{E6D1F6C4-962E-405F-8BCB-C1D68F897A99}" type="presParOf" srcId="{7006CB88-DE04-4E89-913A-4F728B5A2512}" destId="{CF67AE9B-BA56-4D90-8D8E-75353DC51D99}" srcOrd="1" destOrd="0" presId="urn:microsoft.com/office/officeart/2005/8/layout/hierarchy3"/>
    <dgm:cxn modelId="{4415FD9C-8B35-44E1-AFFB-EFCBAF21962C}" type="presParOf" srcId="{CF67AE9B-BA56-4D90-8D8E-75353DC51D99}" destId="{E8F53FFA-9620-4DF7-8044-BB53141D6A00}" srcOrd="0" destOrd="0" presId="urn:microsoft.com/office/officeart/2005/8/layout/hierarchy3"/>
    <dgm:cxn modelId="{2A196C60-44A0-416F-A6C2-1846519F928E}" type="presParOf" srcId="{E8F53FFA-9620-4DF7-8044-BB53141D6A00}" destId="{C146DB04-E1C7-4EE2-9F6D-0120B0A59801}" srcOrd="0" destOrd="0" presId="urn:microsoft.com/office/officeart/2005/8/layout/hierarchy3"/>
    <dgm:cxn modelId="{49470894-491F-4BE3-AC23-63320F1DAE1A}" type="presParOf" srcId="{E8F53FFA-9620-4DF7-8044-BB53141D6A00}" destId="{28FB1E79-AD7E-4A6F-99FF-66ABFF5D834D}" srcOrd="1" destOrd="0" presId="urn:microsoft.com/office/officeart/2005/8/layout/hierarchy3"/>
    <dgm:cxn modelId="{C980739C-2E7E-41CD-9350-3ADD7C02F0F8}" type="presParOf" srcId="{CF67AE9B-BA56-4D90-8D8E-75353DC51D99}" destId="{388EDAF4-8EC7-45D9-AB2C-46841676BBFD}" srcOrd="1" destOrd="0" presId="urn:microsoft.com/office/officeart/2005/8/layout/hierarchy3"/>
    <dgm:cxn modelId="{DF3982DB-2739-4856-8B06-C49E46329737}" type="presParOf" srcId="{388EDAF4-8EC7-45D9-AB2C-46841676BBFD}" destId="{EFD37D1C-4EA8-41DC-B17A-5E838B8B59DE}" srcOrd="0" destOrd="0" presId="urn:microsoft.com/office/officeart/2005/8/layout/hierarchy3"/>
    <dgm:cxn modelId="{E2CAB96A-3D95-4BD4-B06D-8FAA55267933}" type="presParOf" srcId="{388EDAF4-8EC7-45D9-AB2C-46841676BBFD}" destId="{AC3FC5D2-B033-498D-865D-6E15211CBD3F}" srcOrd="1" destOrd="0" presId="urn:microsoft.com/office/officeart/2005/8/layout/hierarchy3"/>
    <dgm:cxn modelId="{2BEF3EF8-DB1A-4232-A020-5DBCF024059C}" type="presParOf" srcId="{388EDAF4-8EC7-45D9-AB2C-46841676BBFD}" destId="{2E2FBC86-E65B-4B7B-90BC-0D19D62F1DA7}" srcOrd="2" destOrd="0" presId="urn:microsoft.com/office/officeart/2005/8/layout/hierarchy3"/>
    <dgm:cxn modelId="{EE2F5623-914E-4561-8601-393A84146A1A}" type="presParOf" srcId="{388EDAF4-8EC7-45D9-AB2C-46841676BBFD}" destId="{F8C3E319-FD22-4C04-92F6-6AB62A2A5902}" srcOrd="3" destOrd="0" presId="urn:microsoft.com/office/officeart/2005/8/layout/hierarchy3"/>
    <dgm:cxn modelId="{87D1BF69-4E48-420C-A214-014C0CD8FEC5}" type="presParOf" srcId="{388EDAF4-8EC7-45D9-AB2C-46841676BBFD}" destId="{23A5FB6D-AA71-47AA-BFCE-D5BF0D688BDA}" srcOrd="4" destOrd="0" presId="urn:microsoft.com/office/officeart/2005/8/layout/hierarchy3"/>
    <dgm:cxn modelId="{D0585D77-22A6-41E9-B232-C6F652324E22}" type="presParOf" srcId="{388EDAF4-8EC7-45D9-AB2C-46841676BBFD}" destId="{F47F31E7-F9BD-41FD-8F3A-5DFDB9811CF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08967-5C20-43B8-B674-90EA1DEC96E3}">
      <dsp:nvSpPr>
        <dsp:cNvPr id="0" name=""/>
        <dsp:cNvSpPr/>
      </dsp:nvSpPr>
      <dsp:spPr>
        <a:xfrm>
          <a:off x="854056" y="228742"/>
          <a:ext cx="3689392" cy="17520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ডেবিট হিসাব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>
        <a:off x="905372" y="280058"/>
        <a:ext cx="3586760" cy="1649434"/>
      </dsp:txXfrm>
    </dsp:sp>
    <dsp:sp modelId="{4EFFB7FF-F021-4DE6-AFE7-9F5BA438869B}">
      <dsp:nvSpPr>
        <dsp:cNvPr id="0" name=""/>
        <dsp:cNvSpPr/>
      </dsp:nvSpPr>
      <dsp:spPr>
        <a:xfrm>
          <a:off x="1222995" y="1980808"/>
          <a:ext cx="342984" cy="745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5014"/>
              </a:lnTo>
              <a:lnTo>
                <a:pt x="342984" y="7450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AFA20-F2C4-48D8-A15C-11B70ED09857}">
      <dsp:nvSpPr>
        <dsp:cNvPr id="0" name=""/>
        <dsp:cNvSpPr/>
      </dsp:nvSpPr>
      <dsp:spPr>
        <a:xfrm>
          <a:off x="1565980" y="2078243"/>
          <a:ext cx="2072255" cy="1295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latin typeface="NikoshBAN" pitchFamily="2" charset="0"/>
              <a:cs typeface="NikoshBAN" pitchFamily="2" charset="0"/>
            </a:rPr>
            <a:t>ব্যয়</a:t>
          </a:r>
          <a:endParaRPr lang="en-US" sz="6000" kern="1200" dirty="0">
            <a:latin typeface="NikoshBAN" pitchFamily="2" charset="0"/>
            <a:cs typeface="NikoshBAN" pitchFamily="2" charset="0"/>
          </a:endParaRPr>
        </a:p>
      </dsp:txBody>
      <dsp:txXfrm>
        <a:off x="1603914" y="2116177"/>
        <a:ext cx="1996387" cy="1219291"/>
      </dsp:txXfrm>
    </dsp:sp>
    <dsp:sp modelId="{DFCA20C0-605C-46DC-80EE-A734D58C7275}">
      <dsp:nvSpPr>
        <dsp:cNvPr id="0" name=""/>
        <dsp:cNvSpPr/>
      </dsp:nvSpPr>
      <dsp:spPr>
        <a:xfrm>
          <a:off x="1222995" y="1980808"/>
          <a:ext cx="342984" cy="2363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3964"/>
              </a:lnTo>
              <a:lnTo>
                <a:pt x="342984" y="23639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FA01-3D70-4457-8C60-1D7D9C323479}">
      <dsp:nvSpPr>
        <dsp:cNvPr id="0" name=""/>
        <dsp:cNvSpPr/>
      </dsp:nvSpPr>
      <dsp:spPr>
        <a:xfrm>
          <a:off x="1565980" y="3697193"/>
          <a:ext cx="2072255" cy="1295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400" kern="1200" dirty="0" smtClean="0">
              <a:latin typeface="NikoshBAN" pitchFamily="2" charset="0"/>
              <a:cs typeface="NikoshBAN" pitchFamily="2" charset="0"/>
            </a:rPr>
            <a:t>সম্পদ</a:t>
          </a:r>
          <a:endParaRPr lang="en-US" sz="5400" kern="1200" dirty="0">
            <a:latin typeface="NikoshBAN" pitchFamily="2" charset="0"/>
            <a:cs typeface="NikoshBAN" pitchFamily="2" charset="0"/>
          </a:endParaRPr>
        </a:p>
      </dsp:txBody>
      <dsp:txXfrm>
        <a:off x="1603914" y="3735127"/>
        <a:ext cx="1996387" cy="1219291"/>
      </dsp:txXfrm>
    </dsp:sp>
    <dsp:sp modelId="{C146DB04-E1C7-4EE2-9F6D-0120B0A59801}">
      <dsp:nvSpPr>
        <dsp:cNvPr id="0" name=""/>
        <dsp:cNvSpPr/>
      </dsp:nvSpPr>
      <dsp:spPr>
        <a:xfrm>
          <a:off x="5165073" y="2387"/>
          <a:ext cx="3987589" cy="1663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ক্রেড়িট হিসাব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>
        <a:off x="5213806" y="51120"/>
        <a:ext cx="3890123" cy="1566399"/>
      </dsp:txXfrm>
    </dsp:sp>
    <dsp:sp modelId="{EFD37D1C-4EA8-41DC-B17A-5E838B8B59DE}">
      <dsp:nvSpPr>
        <dsp:cNvPr id="0" name=""/>
        <dsp:cNvSpPr/>
      </dsp:nvSpPr>
      <dsp:spPr>
        <a:xfrm>
          <a:off x="5563832" y="1666253"/>
          <a:ext cx="398758" cy="971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1369"/>
              </a:lnTo>
              <a:lnTo>
                <a:pt x="398758" y="9713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FC5D2-B033-498D-865D-6E15211CBD3F}">
      <dsp:nvSpPr>
        <dsp:cNvPr id="0" name=""/>
        <dsp:cNvSpPr/>
      </dsp:nvSpPr>
      <dsp:spPr>
        <a:xfrm>
          <a:off x="5962591" y="1990043"/>
          <a:ext cx="2849683" cy="1295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91440" rIns="137160" bIns="9144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7200" kern="1200" dirty="0" smtClean="0">
              <a:latin typeface="NikoshBAN" pitchFamily="2" charset="0"/>
              <a:cs typeface="NikoshBAN" pitchFamily="2" charset="0"/>
            </a:rPr>
            <a:t>আয়</a:t>
          </a:r>
          <a:endParaRPr lang="en-US" sz="7200" kern="1200" dirty="0">
            <a:latin typeface="NikoshBAN" pitchFamily="2" charset="0"/>
            <a:cs typeface="NikoshBAN" pitchFamily="2" charset="0"/>
          </a:endParaRPr>
        </a:p>
      </dsp:txBody>
      <dsp:txXfrm>
        <a:off x="6000525" y="2027977"/>
        <a:ext cx="2773815" cy="1219291"/>
      </dsp:txXfrm>
    </dsp:sp>
    <dsp:sp modelId="{2E2FBC86-E65B-4B7B-90BC-0D19D62F1DA7}">
      <dsp:nvSpPr>
        <dsp:cNvPr id="0" name=""/>
        <dsp:cNvSpPr/>
      </dsp:nvSpPr>
      <dsp:spPr>
        <a:xfrm>
          <a:off x="5563832" y="1666253"/>
          <a:ext cx="398758" cy="2590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0319"/>
              </a:lnTo>
              <a:lnTo>
                <a:pt x="398758" y="25903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C3E319-FD22-4C04-92F6-6AB62A2A5902}">
      <dsp:nvSpPr>
        <dsp:cNvPr id="0" name=""/>
        <dsp:cNvSpPr/>
      </dsp:nvSpPr>
      <dsp:spPr>
        <a:xfrm>
          <a:off x="5962591" y="3608993"/>
          <a:ext cx="2072255" cy="1295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91440" rIns="137160" bIns="9144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7200" kern="1200" dirty="0" smtClean="0">
              <a:latin typeface="NikoshBAN" pitchFamily="2" charset="0"/>
              <a:cs typeface="NikoshBAN" pitchFamily="2" charset="0"/>
            </a:rPr>
            <a:t>দায়</a:t>
          </a:r>
          <a:endParaRPr lang="en-US" sz="7200" kern="1200" dirty="0">
            <a:latin typeface="NikoshBAN" pitchFamily="2" charset="0"/>
            <a:cs typeface="NikoshBAN" pitchFamily="2" charset="0"/>
          </a:endParaRPr>
        </a:p>
      </dsp:txBody>
      <dsp:txXfrm>
        <a:off x="6000525" y="3646927"/>
        <a:ext cx="1996387" cy="1219291"/>
      </dsp:txXfrm>
    </dsp:sp>
    <dsp:sp modelId="{23A5FB6D-AA71-47AA-BFCE-D5BF0D688BDA}">
      <dsp:nvSpPr>
        <dsp:cNvPr id="0" name=""/>
        <dsp:cNvSpPr/>
      </dsp:nvSpPr>
      <dsp:spPr>
        <a:xfrm>
          <a:off x="5563832" y="1666253"/>
          <a:ext cx="398758" cy="4209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9269"/>
              </a:lnTo>
              <a:lnTo>
                <a:pt x="398758" y="42092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F31E7-F9BD-41FD-8F3A-5DFDB9811CF8}">
      <dsp:nvSpPr>
        <dsp:cNvPr id="0" name=""/>
        <dsp:cNvSpPr/>
      </dsp:nvSpPr>
      <dsp:spPr>
        <a:xfrm>
          <a:off x="5962591" y="5227942"/>
          <a:ext cx="3766469" cy="1295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900" kern="1200" dirty="0" smtClean="0">
              <a:latin typeface="NikoshBAN" pitchFamily="2" charset="0"/>
              <a:cs typeface="NikoshBAN" pitchFamily="2" charset="0"/>
            </a:rPr>
            <a:t>মালিকানা স্বত্ব</a:t>
          </a:r>
          <a:endParaRPr lang="en-US" sz="4900" kern="1200" dirty="0">
            <a:latin typeface="NikoshBAN" pitchFamily="2" charset="0"/>
            <a:cs typeface="NikoshBAN" pitchFamily="2" charset="0"/>
          </a:endParaRPr>
        </a:p>
      </dsp:txBody>
      <dsp:txXfrm>
        <a:off x="6000525" y="5265876"/>
        <a:ext cx="3690601" cy="1219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221B-7E5B-4A72-AC42-D40A199C063B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511D-0B70-4A2B-9F6A-CE976BE0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84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221B-7E5B-4A72-AC42-D40A199C063B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511D-0B70-4A2B-9F6A-CE976BE0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0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221B-7E5B-4A72-AC42-D40A199C063B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511D-0B70-4A2B-9F6A-CE976BE0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221B-7E5B-4A72-AC42-D40A199C063B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511D-0B70-4A2B-9F6A-CE976BE0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1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221B-7E5B-4A72-AC42-D40A199C063B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511D-0B70-4A2B-9F6A-CE976BE0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221B-7E5B-4A72-AC42-D40A199C063B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511D-0B70-4A2B-9F6A-CE976BE0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0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221B-7E5B-4A72-AC42-D40A199C063B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511D-0B70-4A2B-9F6A-CE976BE0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7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221B-7E5B-4A72-AC42-D40A199C063B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511D-0B70-4A2B-9F6A-CE976BE0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6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221B-7E5B-4A72-AC42-D40A199C063B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511D-0B70-4A2B-9F6A-CE976BE0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221B-7E5B-4A72-AC42-D40A199C063B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511D-0B70-4A2B-9F6A-CE976BE0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9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221B-7E5B-4A72-AC42-D40A199C063B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511D-0B70-4A2B-9F6A-CE976BE0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D221B-7E5B-4A72-AC42-D40A199C063B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6511D-0B70-4A2B-9F6A-CE976BE0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4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urajitnandi1983s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63573"/>
            <a:ext cx="8977745" cy="389442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086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7714" y="140986"/>
            <a:ext cx="1187730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honar Bangla" pitchFamily="34" charset="0"/>
                <a:cs typeface="Shonar Bangla" pitchFamily="34" charset="0"/>
              </a:rPr>
              <a:t>স্বাগতম</a:t>
            </a:r>
            <a:endParaRPr lang="en-US" sz="3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33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406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943600"/>
            <a:ext cx="12191999" cy="66501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bn-BD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সম্পদ ক্রয় করলে সম্পদে নামের  হিসাব ডেবিট এবং নগদান/পাওনাদার  হিসাব ক্রেডিট হবে। </a:t>
            </a:r>
            <a:endParaRPr lang="en-US" sz="36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-1"/>
            <a:ext cx="11873345" cy="5739980"/>
            <a:chOff x="0" y="0"/>
            <a:chExt cx="4419600" cy="3304961"/>
          </a:xfrm>
        </p:grpSpPr>
        <p:pic>
          <p:nvPicPr>
            <p:cNvPr id="5" name="Picture 4" descr="800px-U.S._30_in_Center_Township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419600" cy="32926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143000" y="2667000"/>
              <a:ext cx="2057400" cy="637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err="1" smtClean="0">
                  <a:solidFill>
                    <a:schemeClr val="bg1">
                      <a:lumMod val="95000"/>
                    </a:schemeClr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জমি</a:t>
              </a:r>
              <a:r>
                <a:rPr lang="en-US" sz="6600" dirty="0" smtClean="0">
                  <a:solidFill>
                    <a:schemeClr val="bg1">
                      <a:lumMod val="95000"/>
                    </a:schemeClr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6600" dirty="0" err="1" smtClean="0">
                  <a:solidFill>
                    <a:schemeClr val="bg1">
                      <a:lumMod val="95000"/>
                    </a:schemeClr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ক্রয়</a:t>
              </a:r>
              <a:endParaRPr lang="en-US" sz="4800" dirty="0">
                <a:solidFill>
                  <a:schemeClr val="bg1">
                    <a:lumMod val="9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227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 tmFilter="0,0; .5, 0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 tmFilter="0,0; .5, 0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346363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জনাব নীলা চৌধুরী একজন ব্যবসায়ী। ২০১৪ সালের মার্চ মাসে তার ব্যবসায়ের কতিপয় লেনদেন ছিল-</a:t>
            </a:r>
            <a:br>
              <a:rPr lang="bn-BD" sz="3200" dirty="0" smtClean="0">
                <a:latin typeface="Shonar Bangla" pitchFamily="34" charset="0"/>
                <a:cs typeface="Shonar Bangla" pitchFamily="34" charset="0"/>
              </a:rPr>
            </a:br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মার্চ     ১ পন্য ক্রয় ১০০০০ টাকা</a:t>
            </a:r>
            <a:br>
              <a:rPr lang="bn-BD" sz="4800" dirty="0" smtClean="0">
                <a:latin typeface="Shonar Bangla" pitchFamily="34" charset="0"/>
                <a:cs typeface="Shonar Bangla" pitchFamily="34" charset="0"/>
              </a:rPr>
            </a:br>
            <a:r>
              <a:rPr lang="bn-BD" sz="4800" dirty="0">
                <a:latin typeface="Shonar Bangla" pitchFamily="34" charset="0"/>
                <a:cs typeface="Shonar Bangla" pitchFamily="34" charset="0"/>
              </a:rPr>
              <a:t>মার্চ     </a:t>
            </a:r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৭  </a:t>
            </a:r>
            <a:r>
              <a:rPr lang="bn-BD" sz="4800" dirty="0">
                <a:latin typeface="Shonar Bangla" pitchFamily="34" charset="0"/>
                <a:cs typeface="Shonar Bangla" pitchFamily="34" charset="0"/>
              </a:rPr>
              <a:t>পন্য </a:t>
            </a:r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বিক্রয় ১৭০০০ টাকা</a:t>
            </a:r>
            <a:br>
              <a:rPr lang="bn-BD" sz="4800" dirty="0" smtClean="0">
                <a:latin typeface="Shonar Bangla" pitchFamily="34" charset="0"/>
                <a:cs typeface="Shonar Bangla" pitchFamily="34" charset="0"/>
              </a:rPr>
            </a:br>
            <a:r>
              <a:rPr lang="bn-BD" sz="4800" dirty="0">
                <a:latin typeface="Shonar Bangla" pitchFamily="34" charset="0"/>
                <a:cs typeface="Shonar Bangla" pitchFamily="34" charset="0"/>
              </a:rPr>
              <a:t>মার্চ     </a:t>
            </a:r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১১  </a:t>
            </a:r>
            <a:r>
              <a:rPr lang="bn-BD" sz="4800" dirty="0">
                <a:latin typeface="Shonar Bangla" panose="020B0502040204020203" pitchFamily="34" charset="0"/>
                <a:cs typeface="Shonar Bangla" panose="020B0502040204020203" pitchFamily="34" charset="0"/>
              </a:rPr>
              <a:t>ঋণ</a:t>
            </a:r>
            <a:r>
              <a:rPr lang="en-US" sz="4800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গ্রহন</a:t>
            </a:r>
            <a:r>
              <a:rPr lang="bn-BD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১০০০ টাকা</a:t>
            </a:r>
            <a:br>
              <a:rPr lang="bn-BD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</a:br>
            <a:r>
              <a:rPr lang="bn-BD" sz="4800" dirty="0">
                <a:latin typeface="Shonar Bangla" pitchFamily="34" charset="0"/>
                <a:cs typeface="Shonar Bangla" pitchFamily="34" charset="0"/>
              </a:rPr>
              <a:t>মার্চ     </a:t>
            </a:r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১৯ </a:t>
            </a:r>
            <a:r>
              <a:rPr lang="en-US" sz="4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ভূমি </a:t>
            </a:r>
            <a:r>
              <a:rPr lang="en-US" sz="4800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ক্রয়</a:t>
            </a:r>
            <a:r>
              <a:rPr lang="bn-BD" sz="4800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৪০০০০ </a:t>
            </a:r>
            <a:r>
              <a:rPr lang="bn-BD" sz="4800" dirty="0">
                <a:latin typeface="Shonar Bangla" pitchFamily="34" charset="0"/>
                <a:cs typeface="Shonar Bangla" pitchFamily="34" charset="0"/>
              </a:rPr>
              <a:t>টাকা</a:t>
            </a:r>
            <a:endParaRPr lang="en-US" sz="48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3588326"/>
            <a:ext cx="12192000" cy="3380509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85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bn-BD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honar Bangla" pitchFamily="34" charset="0"/>
                <a:cs typeface="Shonar Bangla" pitchFamily="34" charset="0"/>
              </a:rPr>
              <a:t>একক  কাজঃ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bn-BD" sz="6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honar Bangla" pitchFamily="34" charset="0"/>
                <a:cs typeface="Shonar Bangla" pitchFamily="34" charset="0"/>
              </a:rPr>
              <a:t>উপরোক্ত লেনদেনগুলোর  </a:t>
            </a:r>
            <a:r>
              <a:rPr lang="bn-BD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honar Bangla" pitchFamily="34" charset="0"/>
                <a:cs typeface="Shonar Bangla" pitchFamily="34" charset="0"/>
              </a:rPr>
              <a:t>ডেবিট ও ক্রেডিট নির্ণয় </a:t>
            </a:r>
            <a:r>
              <a:rPr lang="bn-BD" sz="6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honar Bangla" pitchFamily="34" charset="0"/>
                <a:cs typeface="Shonar Bangla" pitchFamily="34" charset="0"/>
              </a:rPr>
              <a:t>কর।</a:t>
            </a:r>
            <a:endParaRPr lang="en-US" sz="6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31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38546" y="3321865"/>
            <a:ext cx="2535380" cy="1471647"/>
            <a:chOff x="886693" y="3699159"/>
            <a:chExt cx="1856507" cy="1569660"/>
          </a:xfrm>
          <a:solidFill>
            <a:schemeClr val="bg1"/>
          </a:solidFill>
        </p:grpSpPr>
        <p:sp>
          <p:nvSpPr>
            <p:cNvPr id="5" name="TextBox 4"/>
            <p:cNvSpPr txBox="1"/>
            <p:nvPr/>
          </p:nvSpPr>
          <p:spPr>
            <a:xfrm>
              <a:off x="886693" y="3699159"/>
              <a:ext cx="1510174" cy="156966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4800" dirty="0" smtClean="0">
                  <a:solidFill>
                    <a:schemeClr val="accent5">
                      <a:lumMod val="50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সাধারন</a:t>
              </a:r>
              <a:endParaRPr lang="en-US" sz="4800" dirty="0" smtClean="0">
                <a:solidFill>
                  <a:schemeClr val="accent5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endParaRPr>
            </a:p>
            <a:p>
              <a:r>
                <a:rPr lang="bn-IN" sz="4800" dirty="0" smtClean="0">
                  <a:solidFill>
                    <a:schemeClr val="accent5">
                      <a:lumMod val="50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 জাবেদা </a:t>
              </a:r>
              <a:endParaRPr lang="en-US" sz="4800" dirty="0">
                <a:solidFill>
                  <a:schemeClr val="accent5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 flipV="1">
              <a:off x="2438400" y="3962400"/>
              <a:ext cx="304800" cy="198118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646216" y="2587356"/>
            <a:ext cx="381000" cy="2785548"/>
            <a:chOff x="2833255" y="2133600"/>
            <a:chExt cx="290945" cy="3851560"/>
          </a:xfrm>
          <a:solidFill>
            <a:schemeClr val="bg1"/>
          </a:solidFill>
        </p:grpSpPr>
        <p:sp>
          <p:nvSpPr>
            <p:cNvPr id="6" name="Rectangle 5"/>
            <p:cNvSpPr/>
            <p:nvPr/>
          </p:nvSpPr>
          <p:spPr>
            <a:xfrm>
              <a:off x="2833255" y="2209800"/>
              <a:ext cx="45719" cy="3657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2895600" y="2133600"/>
              <a:ext cx="228600" cy="22860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 flipV="1">
              <a:off x="2895600" y="5756560"/>
              <a:ext cx="228600" cy="22860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48000" y="2549255"/>
            <a:ext cx="2362200" cy="3070281"/>
            <a:chOff x="3048000" y="2549255"/>
            <a:chExt cx="2362200" cy="3070281"/>
          </a:xfrm>
        </p:grpSpPr>
        <p:sp>
          <p:nvSpPr>
            <p:cNvPr id="10" name="TextBox 9"/>
            <p:cNvSpPr txBox="1"/>
            <p:nvPr/>
          </p:nvSpPr>
          <p:spPr>
            <a:xfrm>
              <a:off x="3061855" y="2549255"/>
              <a:ext cx="2286000" cy="52322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tint val="66000"/>
                    <a:satMod val="160000"/>
                  </a:schemeClr>
                </a:gs>
                <a:gs pos="50000">
                  <a:schemeClr val="accent2">
                    <a:lumMod val="75000"/>
                    <a:tint val="44500"/>
                    <a:satMod val="160000"/>
                  </a:schemeClr>
                </a:gs>
                <a:gs pos="100000">
                  <a:schemeClr val="accent2">
                    <a:lumMod val="75000"/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2800" dirty="0" smtClean="0">
                  <a:solidFill>
                    <a:srgbClr val="00B0F0"/>
                  </a:solidFill>
                  <a:latin typeface="Shonar Bangla" pitchFamily="34" charset="0"/>
                  <a:cs typeface="Shonar Bangla" pitchFamily="34" charset="0"/>
                </a:rPr>
                <a:t>বিশেষ জাবেদা</a:t>
              </a:r>
              <a:endParaRPr lang="en-US" sz="2800" dirty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48000" y="5096316"/>
              <a:ext cx="2362200" cy="52322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2800" dirty="0" smtClean="0">
                  <a:solidFill>
                    <a:schemeClr val="accent2">
                      <a:lumMod val="75000"/>
                    </a:schemeClr>
                  </a:solidFill>
                  <a:latin typeface="Shonar Bangla" pitchFamily="34" charset="0"/>
                  <a:cs typeface="Shonar Bangla" pitchFamily="34" charset="0"/>
                </a:rPr>
                <a:t>প্রকৃত জাবেদা</a:t>
              </a:r>
              <a:endParaRPr lang="en-US" sz="2800" dirty="0">
                <a:solidFill>
                  <a:schemeClr val="accent2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366180" y="1330060"/>
            <a:ext cx="4662042" cy="304698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ক্রয় জাবেদা</a:t>
            </a:r>
          </a:p>
          <a:p>
            <a:r>
              <a:rPr lang="bn-IN" sz="32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বিক্রয় জাবেদা</a:t>
            </a:r>
          </a:p>
          <a:p>
            <a:r>
              <a:rPr lang="bn-IN" sz="32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ক্রয় ফেরত জাবেদা</a:t>
            </a:r>
          </a:p>
          <a:p>
            <a:r>
              <a:rPr lang="bn-IN" sz="32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বিক্রয়  ফেরত জাবেদ</a:t>
            </a:r>
          </a:p>
          <a:p>
            <a:r>
              <a:rPr lang="bn-IN" sz="32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নগদ প্রাপ্তি জাবেদা</a:t>
            </a:r>
          </a:p>
          <a:p>
            <a:r>
              <a:rPr lang="bn-IN" sz="32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নগদ প্রদান জাবেদা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73105" y="4488870"/>
            <a:ext cx="3048000" cy="156966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সংশোধনী জাবেদা</a:t>
            </a:r>
          </a:p>
          <a:p>
            <a:r>
              <a:rPr lang="bn-IN" sz="24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সমন্বয় জাবেদা</a:t>
            </a:r>
          </a:p>
          <a:p>
            <a:r>
              <a:rPr lang="bn-IN" sz="24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সমাপনি জাবেদা</a:t>
            </a:r>
          </a:p>
          <a:p>
            <a:r>
              <a:rPr lang="bn-IN" sz="24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প্রারম্ভিক জাবেদা</a:t>
            </a:r>
            <a:endParaRPr lang="bn-IN" sz="1200" dirty="0" smtClean="0">
              <a:solidFill>
                <a:srgbClr val="0070C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424065" y="5202360"/>
            <a:ext cx="381000" cy="228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5320155" y="1406255"/>
            <a:ext cx="914400" cy="2895600"/>
            <a:chOff x="5029200" y="838200"/>
            <a:chExt cx="914400" cy="2895600"/>
          </a:xfrm>
        </p:grpSpPr>
        <p:sp>
          <p:nvSpPr>
            <p:cNvPr id="12" name="Rectangle 11"/>
            <p:cNvSpPr/>
            <p:nvPr/>
          </p:nvSpPr>
          <p:spPr>
            <a:xfrm>
              <a:off x="5410200" y="914400"/>
              <a:ext cx="76200" cy="2743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5029200" y="2133600"/>
              <a:ext cx="381000" cy="228600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 flipV="1">
              <a:off x="5410200" y="838200"/>
              <a:ext cx="533400" cy="228600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5486400" y="1295400"/>
              <a:ext cx="457200" cy="228600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5486400" y="1905000"/>
              <a:ext cx="457200" cy="228600"/>
            </a:xfrm>
            <a:prstGeom prst="rightArrow">
              <a:avLst>
                <a:gd name="adj1" fmla="val 50000"/>
                <a:gd name="adj2" fmla="val 3064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5410200" y="2362200"/>
              <a:ext cx="533400" cy="228600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5486400" y="2971800"/>
              <a:ext cx="457200" cy="228600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5486400" y="3505200"/>
              <a:ext cx="457200" cy="228600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818920" y="4488870"/>
            <a:ext cx="533400" cy="1381301"/>
            <a:chOff x="5486400" y="4724400"/>
            <a:chExt cx="533400" cy="1905000"/>
          </a:xfrm>
          <a:solidFill>
            <a:schemeClr val="bg1"/>
          </a:solidFill>
        </p:grpSpPr>
        <p:sp>
          <p:nvSpPr>
            <p:cNvPr id="15" name="Rectangle 14"/>
            <p:cNvSpPr/>
            <p:nvPr/>
          </p:nvSpPr>
          <p:spPr>
            <a:xfrm>
              <a:off x="5486400" y="4800600"/>
              <a:ext cx="45719" cy="1752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5486400" y="4724400"/>
              <a:ext cx="457200" cy="22860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5486400" y="5257800"/>
              <a:ext cx="533400" cy="30480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5548745" y="5791200"/>
              <a:ext cx="457200" cy="30480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5486400" y="6400800"/>
              <a:ext cx="533400" cy="22860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877537" y="15250"/>
            <a:ext cx="6391153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জাবেদার </a:t>
            </a:r>
            <a:r>
              <a:rPr lang="bn-IN" sz="66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শ্রে</a:t>
            </a:r>
            <a:r>
              <a:rPr lang="en-US" sz="66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ণী</a:t>
            </a:r>
            <a:r>
              <a:rPr lang="bn-IN" sz="66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6600" b="1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বিভাগ  </a:t>
            </a:r>
            <a:endParaRPr lang="en-US" sz="6600" b="1" dirty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39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7" grpId="0" animBg="1"/>
      <p:bldP spid="29" grpId="0" animBg="1"/>
      <p:bldP spid="2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54782" cy="43513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bn-IN" sz="7200" dirty="0">
                <a:latin typeface="Shonar Bangla" pitchFamily="34" charset="0"/>
                <a:cs typeface="Shonar Bangla" pitchFamily="34" charset="0"/>
              </a:rPr>
              <a:t>জাবেদার</a:t>
            </a:r>
            <a:r>
              <a:rPr lang="bn-IN" sz="80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8000" dirty="0" smtClean="0">
                <a:latin typeface="Shonar Bangla" pitchFamily="34" charset="0"/>
                <a:cs typeface="Shonar Bangla" pitchFamily="34" charset="0"/>
              </a:rPr>
              <a:t>শ্রে</a:t>
            </a:r>
            <a:r>
              <a:rPr lang="en-US" sz="8000" dirty="0" err="1" smtClean="0">
                <a:latin typeface="Shonar Bangla" pitchFamily="34" charset="0"/>
                <a:cs typeface="Shonar Bangla" pitchFamily="34" charset="0"/>
              </a:rPr>
              <a:t>ণী</a:t>
            </a:r>
            <a:r>
              <a:rPr lang="bn-IN" sz="8000" dirty="0" smtClean="0">
                <a:latin typeface="Shonar Bangla" pitchFamily="34" charset="0"/>
                <a:cs typeface="Shonar Bangla" pitchFamily="34" charset="0"/>
              </a:rPr>
              <a:t> বিভাগ </a:t>
            </a:r>
            <a:r>
              <a:rPr lang="bn-BD" sz="8000" dirty="0" smtClean="0">
                <a:latin typeface="Shonar Bangla" pitchFamily="34" charset="0"/>
                <a:cs typeface="Shonar Bangla" pitchFamily="34" charset="0"/>
              </a:rPr>
              <a:t>ছকের মাধ্যমে  লিখে দেখাও।</a:t>
            </a:r>
            <a:endParaRPr lang="en-US" sz="8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54782" cy="13255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9600" dirty="0" smtClean="0">
                <a:latin typeface="Shonar Bangla" pitchFamily="34" charset="0"/>
                <a:cs typeface="Shonar Bangla" pitchFamily="34" charset="0"/>
              </a:rPr>
              <a:t>জোড়ায়</a:t>
            </a:r>
            <a:r>
              <a:rPr lang="en-US" sz="9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dirty="0" err="1" smtClean="0">
                <a:latin typeface="Shonar Bangla" pitchFamily="34" charset="0"/>
                <a:cs typeface="Shonar Bangla" pitchFamily="34" charset="0"/>
              </a:rPr>
              <a:t>কাজঃ</a:t>
            </a:r>
            <a:endParaRPr lang="en-US" sz="96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277091"/>
            <a:ext cx="565265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0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5" grpId="1" build="p" animBg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846"/>
            <a:ext cx="10511118" cy="424375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bn-BD" sz="4000" smtClean="0">
                <a:latin typeface="Shonar Bangla" pitchFamily="34" charset="0"/>
                <a:cs typeface="Shonar Bangla" pitchFamily="34" charset="0"/>
              </a:rPr>
              <a:t/>
            </a:r>
            <a:br>
              <a:rPr lang="bn-BD" sz="4000" smtClean="0">
                <a:latin typeface="Shonar Bangla" pitchFamily="34" charset="0"/>
                <a:cs typeface="Shonar Bangla" pitchFamily="34" charset="0"/>
              </a:rPr>
            </a:br>
            <a:r>
              <a:rPr lang="bn-BD" sz="4000" smtClean="0">
                <a:latin typeface="Shonar Bangla" pitchFamily="34" charset="0"/>
                <a:cs typeface="Shonar Bangla" pitchFamily="34" charset="0"/>
              </a:rPr>
              <a:t>জনাব </a:t>
            </a:r>
            <a:r>
              <a:rPr lang="bn-BD" sz="4000" dirty="0">
                <a:latin typeface="Shonar Bangla" pitchFamily="34" charset="0"/>
                <a:cs typeface="Shonar Bangla" pitchFamily="34" charset="0"/>
              </a:rPr>
              <a:t>কবির চৌধুরী একজন ব্যবসায়ী। ২০১৫ সালের মার্চ মাসে তার ব্যবসায়ের কতিপয় লেনদেন ছিল-</a:t>
            </a:r>
            <a:br>
              <a:rPr lang="bn-BD" sz="4000" dirty="0">
                <a:latin typeface="Shonar Bangla" pitchFamily="34" charset="0"/>
                <a:cs typeface="Shonar Bangla" pitchFamily="34" charset="0"/>
              </a:rPr>
            </a:br>
            <a:r>
              <a:rPr lang="bn-BD" b="1" dirty="0">
                <a:latin typeface="Shonar Bangla" pitchFamily="34" charset="0"/>
                <a:cs typeface="Shonar Bangla" pitchFamily="34" charset="0"/>
              </a:rPr>
              <a:t>মার্চ     ১ </a:t>
            </a:r>
            <a:r>
              <a:rPr lang="bn-BD" b="1" dirty="0" smtClean="0">
                <a:latin typeface="Shonar Bangla" pitchFamily="34" charset="0"/>
                <a:cs typeface="Shonar Bangla" pitchFamily="34" charset="0"/>
              </a:rPr>
              <a:t>পন্য </a:t>
            </a:r>
            <a:r>
              <a:rPr lang="bn-BD" b="1" dirty="0">
                <a:latin typeface="Shonar Bangla" pitchFamily="34" charset="0"/>
                <a:cs typeface="Shonar Bangla" pitchFamily="34" charset="0"/>
              </a:rPr>
              <a:t>ক্রয় ৫০০০০ টাকা</a:t>
            </a:r>
            <a:br>
              <a:rPr lang="bn-BD" b="1" dirty="0">
                <a:latin typeface="Shonar Bangla" pitchFamily="34" charset="0"/>
                <a:cs typeface="Shonar Bangla" pitchFamily="34" charset="0"/>
              </a:rPr>
            </a:br>
            <a:r>
              <a:rPr lang="bn-BD" b="1" dirty="0">
                <a:latin typeface="Shonar Bangla" pitchFamily="34" charset="0"/>
                <a:cs typeface="Shonar Bangla" pitchFamily="34" charset="0"/>
              </a:rPr>
              <a:t>মার্চ     ১০ ধারে পন্য বিক্রয়  ৭০০০০ টাকা</a:t>
            </a:r>
            <a:br>
              <a:rPr lang="bn-BD" b="1" dirty="0">
                <a:latin typeface="Shonar Bangla" pitchFamily="34" charset="0"/>
                <a:cs typeface="Shonar Bangla" pitchFamily="34" charset="0"/>
              </a:rPr>
            </a:br>
            <a:r>
              <a:rPr lang="bn-BD" b="1" dirty="0">
                <a:latin typeface="Shonar Bangla" pitchFamily="34" charset="0"/>
                <a:cs typeface="Shonar Bangla" pitchFamily="34" charset="0"/>
              </a:rPr>
              <a:t>মার্চ     ১৫  ভাড়া প্রাপ্তি </a:t>
            </a:r>
            <a:r>
              <a:rPr lang="bn-BD" b="1" dirty="0" smtClean="0">
                <a:latin typeface="Shonar Bangla" pitchFamily="34" charset="0"/>
                <a:cs typeface="Shonar Bangla" pitchFamily="34" charset="0"/>
              </a:rPr>
              <a:t> ১০০০০ </a:t>
            </a:r>
            <a:r>
              <a:rPr lang="bn-BD" b="1" dirty="0">
                <a:latin typeface="Shonar Bangla" pitchFamily="34" charset="0"/>
                <a:cs typeface="Shonar Bangla" pitchFamily="34" charset="0"/>
              </a:rPr>
              <a:t>টাকা</a:t>
            </a:r>
            <a:br>
              <a:rPr lang="bn-BD" b="1" dirty="0">
                <a:latin typeface="Shonar Bangla" pitchFamily="34" charset="0"/>
                <a:cs typeface="Shonar Bangla" pitchFamily="34" charset="0"/>
              </a:rPr>
            </a:br>
            <a:r>
              <a:rPr lang="bn-BD" b="1" dirty="0">
                <a:latin typeface="Shonar Bangla" pitchFamily="34" charset="0"/>
                <a:cs typeface="Shonar Bangla" pitchFamily="34" charset="0"/>
              </a:rPr>
              <a:t>মার্চ     ১৯  কমিশন প্রদান </a:t>
            </a:r>
            <a:r>
              <a:rPr lang="bn-BD" b="1" dirty="0" smtClean="0">
                <a:latin typeface="Shonar Bangla" pitchFamily="34" charset="0"/>
                <a:cs typeface="Shonar Bangla" pitchFamily="34" charset="0"/>
              </a:rPr>
              <a:t>৪০০০ </a:t>
            </a:r>
            <a:r>
              <a:rPr lang="bn-BD" b="1" dirty="0">
                <a:latin typeface="Shonar Bangla" pitchFamily="34" charset="0"/>
                <a:cs typeface="Shonar Bangla" pitchFamily="34" charset="0"/>
              </a:rPr>
              <a:t>টাকা</a:t>
            </a:r>
            <a:br>
              <a:rPr lang="bn-BD" b="1" dirty="0">
                <a:latin typeface="Shonar Bangla" pitchFamily="34" charset="0"/>
                <a:cs typeface="Shonar Bangla" pitchFamily="34" charset="0"/>
              </a:rPr>
            </a:br>
            <a:r>
              <a:rPr lang="bn-BD" b="1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61164"/>
            <a:ext cx="10515600" cy="171579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দলিও কাজঃ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উপরোক্ত </a:t>
            </a:r>
            <a:r>
              <a:rPr lang="bn-BD" sz="4400" dirty="0">
                <a:latin typeface="Shonar Bangla" pitchFamily="34" charset="0"/>
                <a:cs typeface="Shonar Bangla" pitchFamily="34" charset="0"/>
              </a:rPr>
              <a:t>লেনদেনগুলোর সাধারন জাবেদা দাখিলা তৈরি কর।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7414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  <p:bldP spid="3" grpI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11500" dirty="0" err="1" smtClean="0">
                <a:latin typeface="Shonar Bangla" pitchFamily="34" charset="0"/>
                <a:cs typeface="Shonar Bangla" pitchFamily="34" charset="0"/>
              </a:rPr>
              <a:t>মূল্যায়নঃ</a:t>
            </a:r>
            <a:r>
              <a:rPr lang="en-US" sz="115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115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bn-BD" sz="7800" dirty="0" smtClean="0">
                <a:latin typeface="Shonar Bangla" pitchFamily="34" charset="0"/>
                <a:cs typeface="Shonar Bangla" pitchFamily="34" charset="0"/>
              </a:rPr>
              <a:t>২ টি </a:t>
            </a:r>
            <a:r>
              <a:rPr lang="bn-BD" sz="7800" dirty="0">
                <a:latin typeface="Shonar Bangla" pitchFamily="34" charset="0"/>
                <a:cs typeface="Shonar Bangla" pitchFamily="34" charset="0"/>
              </a:rPr>
              <a:t>ডেবিট ও </a:t>
            </a:r>
            <a:r>
              <a:rPr lang="bn-BD" sz="7800" dirty="0" smtClean="0">
                <a:latin typeface="Shonar Bangla" pitchFamily="34" charset="0"/>
                <a:cs typeface="Shonar Bangla" pitchFamily="34" charset="0"/>
              </a:rPr>
              <a:t>ক্রেডিট দফার নাম বল। 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bn-BD" sz="7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7800" dirty="0" smtClean="0">
                <a:latin typeface="Shonar Bangla" pitchFamily="34" charset="0"/>
                <a:cs typeface="Shonar Bangla" pitchFamily="34" charset="0"/>
              </a:rPr>
              <a:t>জাবেদা  কত প্রকার।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bn-BD" sz="78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7800" dirty="0" smtClean="0">
                <a:latin typeface="Shonar Bangla" pitchFamily="34" charset="0"/>
                <a:cs typeface="Shonar Bangla" pitchFamily="34" charset="0"/>
              </a:rPr>
              <a:t> ২ টি </a:t>
            </a:r>
            <a:r>
              <a:rPr lang="bn-IN" sz="7800" dirty="0">
                <a:latin typeface="Shonar Bangla" pitchFamily="34" charset="0"/>
                <a:cs typeface="Shonar Bangla" pitchFamily="34" charset="0"/>
              </a:rPr>
              <a:t>প্রকৃত </a:t>
            </a:r>
            <a:r>
              <a:rPr lang="bn-IN" sz="7800" dirty="0" smtClean="0">
                <a:latin typeface="Shonar Bangla" pitchFamily="34" charset="0"/>
                <a:cs typeface="Shonar Bangla" pitchFamily="34" charset="0"/>
              </a:rPr>
              <a:t>জাবেদা</a:t>
            </a:r>
            <a:r>
              <a:rPr lang="bn-BD" sz="7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7800" dirty="0">
                <a:latin typeface="Shonar Bangla" pitchFamily="34" charset="0"/>
                <a:cs typeface="Shonar Bangla" pitchFamily="34" charset="0"/>
              </a:rPr>
              <a:t>নাম </a:t>
            </a:r>
            <a:r>
              <a:rPr lang="bn-BD" sz="7800" dirty="0" smtClean="0">
                <a:latin typeface="Shonar Bangla" pitchFamily="34" charset="0"/>
                <a:cs typeface="Shonar Bangla" pitchFamily="34" charset="0"/>
              </a:rPr>
              <a:t>বল</a:t>
            </a:r>
            <a:r>
              <a:rPr lang="bn-BD" sz="7800" dirty="0">
                <a:latin typeface="Shonar Bangla" pitchFamily="34" charset="0"/>
                <a:cs typeface="Shonar Bangla" pitchFamily="34" charset="0"/>
              </a:rPr>
              <a:t>।</a:t>
            </a:r>
            <a:endParaRPr lang="bn-BD" sz="78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bn-BD" sz="7800" dirty="0">
                <a:latin typeface="Shonar Bangla" pitchFamily="34" charset="0"/>
                <a:cs typeface="Shonar Bangla" pitchFamily="34" charset="0"/>
              </a:rPr>
              <a:t> ২ </a:t>
            </a:r>
            <a:r>
              <a:rPr lang="bn-BD" sz="7800" dirty="0" smtClean="0">
                <a:latin typeface="Shonar Bangla" pitchFamily="34" charset="0"/>
                <a:cs typeface="Shonar Bangla" pitchFamily="34" charset="0"/>
              </a:rPr>
              <a:t>টি  </a:t>
            </a:r>
            <a:r>
              <a:rPr lang="bn-IN" sz="7800" dirty="0">
                <a:latin typeface="Shonar Bangla" pitchFamily="34" charset="0"/>
                <a:cs typeface="Shonar Bangla" pitchFamily="34" charset="0"/>
              </a:rPr>
              <a:t>বিশেষ </a:t>
            </a:r>
            <a:r>
              <a:rPr lang="bn-IN" sz="7800" dirty="0" smtClean="0">
                <a:latin typeface="Shonar Bangla" pitchFamily="34" charset="0"/>
                <a:cs typeface="Shonar Bangla" pitchFamily="34" charset="0"/>
              </a:rPr>
              <a:t>জাবেদা</a:t>
            </a:r>
            <a:r>
              <a:rPr lang="bn-BD" sz="7800" dirty="0" smtClean="0">
                <a:latin typeface="Shonar Bangla" pitchFamily="34" charset="0"/>
                <a:cs typeface="Shonar Bangla" pitchFamily="34" charset="0"/>
              </a:rPr>
              <a:t> নাম বল ।</a:t>
            </a:r>
            <a:endParaRPr lang="bn-IN" sz="7800" dirty="0">
              <a:latin typeface="Shonar Bangla" pitchFamily="34" charset="0"/>
              <a:cs typeface="Shonar Bangla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80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 tmFilter="0,0; .5, 0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 tmFilter="0,0; .5, 0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 tmFilter="0,0; .5, 0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 tmFilter="0,0; .5, 0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03414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/>
            </a:r>
            <a:br>
              <a:rPr lang="bn-BD" sz="2800" dirty="0" smtClean="0">
                <a:latin typeface="Shonar Bangla" pitchFamily="34" charset="0"/>
                <a:cs typeface="Shonar Bangla" pitchFamily="34" charset="0"/>
              </a:rPr>
            </a:b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জনাব </a:t>
            </a: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রিপন</a:t>
            </a: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3200" dirty="0">
                <a:latin typeface="Shonar Bangla" pitchFamily="34" charset="0"/>
                <a:cs typeface="Shonar Bangla" pitchFamily="34" charset="0"/>
              </a:rPr>
              <a:t>চৌধুরী একজন ব্যবসায়ী। </a:t>
            </a: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২০১৫ </a:t>
            </a:r>
            <a:r>
              <a:rPr lang="bn-BD" sz="3200" dirty="0">
                <a:latin typeface="Shonar Bangla" pitchFamily="34" charset="0"/>
                <a:cs typeface="Shonar Bangla" pitchFamily="34" charset="0"/>
              </a:rPr>
              <a:t>সালের মার্চ মাসে তার ব্যবসায়ের কতিপয় লেনদেন ছিল-</a:t>
            </a:r>
            <a:br>
              <a:rPr lang="bn-BD" sz="3200" dirty="0">
                <a:latin typeface="Shonar Bangla" pitchFamily="34" charset="0"/>
                <a:cs typeface="Shonar Bangla" pitchFamily="34" charset="0"/>
              </a:rPr>
            </a:br>
            <a:r>
              <a:rPr lang="bn-BD" sz="3600" b="1" dirty="0">
                <a:latin typeface="Shonar Bangla" pitchFamily="34" charset="0"/>
                <a:cs typeface="Shonar Bangla" pitchFamily="34" charset="0"/>
              </a:rPr>
              <a:t>মার্চ     </a:t>
            </a:r>
            <a:r>
              <a:rPr lang="bn-BD" sz="3600" b="1" dirty="0" smtClean="0">
                <a:latin typeface="Shonar Bangla" pitchFamily="34" charset="0"/>
                <a:cs typeface="Shonar Bangla" pitchFamily="34" charset="0"/>
              </a:rPr>
              <a:t>১  </a:t>
            </a:r>
            <a:r>
              <a:rPr lang="bn-BD" sz="3600" b="1" dirty="0" smtClean="0">
                <a:latin typeface="Shonar Bangla" pitchFamily="34" charset="0"/>
                <a:cs typeface="Shonar Bangla" pitchFamily="34" charset="0"/>
              </a:rPr>
              <a:t>ধারে পন্য ক্রয় ৫০০০০ টাকা</a:t>
            </a:r>
            <a:br>
              <a:rPr lang="bn-BD" sz="3600" b="1" dirty="0" smtClean="0">
                <a:latin typeface="Shonar Bangla" pitchFamily="34" charset="0"/>
                <a:cs typeface="Shonar Bangla" pitchFamily="34" charset="0"/>
              </a:rPr>
            </a:br>
            <a:r>
              <a:rPr lang="bn-BD" sz="3600" b="1" dirty="0" smtClean="0">
                <a:latin typeface="Shonar Bangla" pitchFamily="34" charset="0"/>
                <a:cs typeface="Shonar Bangla" pitchFamily="34" charset="0"/>
              </a:rPr>
              <a:t>মার্চ     ১০  </a:t>
            </a:r>
            <a:r>
              <a:rPr lang="bn-BD" sz="3600" b="1" dirty="0">
                <a:latin typeface="Shonar Bangla" pitchFamily="34" charset="0"/>
                <a:cs typeface="Shonar Bangla" pitchFamily="34" charset="0"/>
              </a:rPr>
              <a:t>পন্য বিক্রয় </a:t>
            </a:r>
            <a:r>
              <a:rPr lang="bn-BD" sz="3600" b="1" dirty="0" smtClean="0">
                <a:latin typeface="Shonar Bangla" pitchFamily="34" charset="0"/>
                <a:cs typeface="Shonar Bangla" pitchFamily="34" charset="0"/>
              </a:rPr>
              <a:t> ৭০০০০ </a:t>
            </a:r>
            <a:r>
              <a:rPr lang="bn-BD" sz="3600" b="1" dirty="0">
                <a:latin typeface="Shonar Bangla" pitchFamily="34" charset="0"/>
                <a:cs typeface="Shonar Bangla" pitchFamily="34" charset="0"/>
              </a:rPr>
              <a:t>টাকা</a:t>
            </a:r>
            <a:br>
              <a:rPr lang="bn-BD" sz="3600" b="1" dirty="0">
                <a:latin typeface="Shonar Bangla" pitchFamily="34" charset="0"/>
                <a:cs typeface="Shonar Bangla" pitchFamily="34" charset="0"/>
              </a:rPr>
            </a:br>
            <a:r>
              <a:rPr lang="bn-BD" sz="3600" b="1" dirty="0">
                <a:latin typeface="Shonar Bangla" pitchFamily="34" charset="0"/>
                <a:cs typeface="Shonar Bangla" pitchFamily="34" charset="0"/>
              </a:rPr>
              <a:t>মার্চ     </a:t>
            </a:r>
            <a:r>
              <a:rPr lang="bn-BD" sz="3600" b="1" dirty="0" smtClean="0">
                <a:latin typeface="Shonar Bangla" pitchFamily="34" charset="0"/>
                <a:cs typeface="Shonar Bangla" pitchFamily="34" charset="0"/>
              </a:rPr>
              <a:t>১৫  ভাড়া </a:t>
            </a:r>
            <a:r>
              <a:rPr lang="bn-BD" sz="3600" b="1" dirty="0">
                <a:latin typeface="Shonar Bangla" pitchFamily="34" charset="0"/>
                <a:cs typeface="Shonar Bangla" pitchFamily="34" charset="0"/>
              </a:rPr>
              <a:t>প্রদান </a:t>
            </a:r>
            <a:r>
              <a:rPr lang="bn-BD" sz="3600" b="1" dirty="0" smtClean="0">
                <a:latin typeface="Shonar Bangla" pitchFamily="34" charset="0"/>
                <a:cs typeface="Shonar Bangla" pitchFamily="34" charset="0"/>
              </a:rPr>
              <a:t>১০০০০ </a:t>
            </a:r>
            <a:r>
              <a:rPr lang="bn-BD" sz="3600" b="1" dirty="0">
                <a:latin typeface="Shonar Bangla" pitchFamily="34" charset="0"/>
                <a:cs typeface="Shonar Bangla" pitchFamily="34" charset="0"/>
              </a:rPr>
              <a:t>টাকা</a:t>
            </a:r>
            <a:br>
              <a:rPr lang="bn-BD" sz="3600" b="1" dirty="0">
                <a:latin typeface="Shonar Bangla" pitchFamily="34" charset="0"/>
                <a:cs typeface="Shonar Bangla" pitchFamily="34" charset="0"/>
              </a:rPr>
            </a:br>
            <a:r>
              <a:rPr lang="bn-BD" sz="3600" b="1" dirty="0">
                <a:latin typeface="Shonar Bangla" pitchFamily="34" charset="0"/>
                <a:cs typeface="Shonar Bangla" pitchFamily="34" charset="0"/>
              </a:rPr>
              <a:t>মার্চ     ১৯  কমিশন প্রাপ্তি ৪০০০ </a:t>
            </a:r>
            <a:r>
              <a:rPr lang="bn-BD" sz="3600" b="1" dirty="0" smtClean="0">
                <a:latin typeface="Shonar Bangla" pitchFamily="34" charset="0"/>
                <a:cs typeface="Shonar Bangla" pitchFamily="34" charset="0"/>
              </a:rPr>
              <a:t>টাকা</a:t>
            </a:r>
            <a:br>
              <a:rPr lang="bn-BD" sz="3600" b="1" dirty="0" smtClean="0">
                <a:latin typeface="Shonar Bangla" pitchFamily="34" charset="0"/>
                <a:cs typeface="Shonar Bangla" pitchFamily="34" charset="0"/>
              </a:rPr>
            </a:br>
            <a:r>
              <a:rPr lang="bn-BD" sz="3600" b="1" dirty="0">
                <a:latin typeface="Shonar Bangla" pitchFamily="34" charset="0"/>
                <a:cs typeface="Shonar Bangla" pitchFamily="34" charset="0"/>
              </a:rPr>
              <a:t>মার্চ     </a:t>
            </a:r>
            <a:r>
              <a:rPr lang="bn-BD" sz="3600" b="1" dirty="0" smtClean="0">
                <a:latin typeface="Shonar Bangla" pitchFamily="34" charset="0"/>
                <a:cs typeface="Shonar Bangla" pitchFamily="34" charset="0"/>
              </a:rPr>
              <a:t>২৫  </a:t>
            </a:r>
            <a:r>
              <a:rPr lang="bn-BD" sz="3600" b="1" dirty="0" smtClean="0">
                <a:latin typeface="Shonar Bangla" pitchFamily="34" charset="0"/>
                <a:cs typeface="Shonar Bangla" pitchFamily="34" charset="0"/>
              </a:rPr>
              <a:t>জীবন বীমা  প্রদান ১০০০০ </a:t>
            </a:r>
            <a:r>
              <a:rPr lang="bn-BD" sz="3600" b="1" dirty="0">
                <a:latin typeface="Shonar Bangla" pitchFamily="34" charset="0"/>
                <a:cs typeface="Shonar Bangla" pitchFamily="34" charset="0"/>
              </a:rPr>
              <a:t>টাকা</a:t>
            </a:r>
            <a:br>
              <a:rPr lang="bn-BD" sz="3600" b="1" dirty="0">
                <a:latin typeface="Shonar Bangla" pitchFamily="34" charset="0"/>
                <a:cs typeface="Shonar Bangla" pitchFamily="34" charset="0"/>
              </a:rPr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58836"/>
            <a:ext cx="12192000" cy="36991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BD" sz="5400" dirty="0" smtClean="0">
                <a:latin typeface="Shonar Bangla" pitchFamily="34" charset="0"/>
                <a:cs typeface="Shonar Bangla" pitchFamily="34" charset="0"/>
              </a:rPr>
              <a:t>বাড়ির কাজঃ </a:t>
            </a:r>
          </a:p>
          <a:p>
            <a:pPr marL="0" indent="0">
              <a:buNone/>
            </a:pPr>
            <a:r>
              <a:rPr lang="bn-BD" sz="5200" dirty="0" smtClean="0">
                <a:latin typeface="Shonar Bangla" pitchFamily="34" charset="0"/>
                <a:cs typeface="Shonar Bangla" pitchFamily="34" charset="0"/>
              </a:rPr>
              <a:t>১। </a:t>
            </a:r>
            <a:r>
              <a:rPr lang="bn-BD" sz="5200" dirty="0" smtClean="0">
                <a:latin typeface="Shonar Bangla" pitchFamily="34" charset="0"/>
                <a:cs typeface="Shonar Bangla" pitchFamily="34" charset="0"/>
              </a:rPr>
              <a:t>জনাব  রিপন </a:t>
            </a:r>
            <a:r>
              <a:rPr lang="bn-BD" sz="5200" dirty="0" smtClean="0">
                <a:latin typeface="Shonar Bangla" pitchFamily="34" charset="0"/>
                <a:cs typeface="Shonar Bangla" pitchFamily="34" charset="0"/>
              </a:rPr>
              <a:t>চৌধুরী ব্যবসা থেকে কত টাকা উত্তোল করেন।</a:t>
            </a:r>
          </a:p>
          <a:p>
            <a:pPr marL="0" indent="0">
              <a:buNone/>
            </a:pPr>
            <a:r>
              <a:rPr lang="bn-BD" sz="5200" dirty="0" smtClean="0">
                <a:latin typeface="Shonar Bangla" pitchFamily="34" charset="0"/>
                <a:cs typeface="Shonar Bangla" pitchFamily="34" charset="0"/>
              </a:rPr>
              <a:t>২। </a:t>
            </a:r>
            <a:r>
              <a:rPr lang="bn-BD" sz="5200" dirty="0">
                <a:latin typeface="Shonar Bangla" pitchFamily="34" charset="0"/>
                <a:cs typeface="Shonar Bangla" pitchFamily="34" charset="0"/>
              </a:rPr>
              <a:t>উপরোক্ত</a:t>
            </a:r>
            <a:r>
              <a:rPr lang="bn-BD" sz="5200" dirty="0" smtClean="0">
                <a:latin typeface="Shonar Bangla" pitchFamily="34" charset="0"/>
                <a:cs typeface="Shonar Bangla" pitchFamily="34" charset="0"/>
              </a:rPr>
              <a:t> লেনদেনগুলোর </a:t>
            </a:r>
            <a:r>
              <a:rPr lang="bn-BD" sz="5200" dirty="0">
                <a:latin typeface="Shonar Bangla" pitchFamily="34" charset="0"/>
                <a:cs typeface="Shonar Bangla" pitchFamily="34" charset="0"/>
              </a:rPr>
              <a:t>সাধারন </a:t>
            </a:r>
            <a:r>
              <a:rPr lang="bn-BD" sz="5200" dirty="0" smtClean="0">
                <a:latin typeface="Shonar Bangla" pitchFamily="34" charset="0"/>
                <a:cs typeface="Shonar Bangla" pitchFamily="34" charset="0"/>
              </a:rPr>
              <a:t>জাবেদা দাখিলা তৈরি কর।</a:t>
            </a:r>
          </a:p>
          <a:p>
            <a:pPr marL="0" indent="0">
              <a:buNone/>
            </a:pPr>
            <a:r>
              <a:rPr lang="bn-BD" sz="5200" dirty="0" smtClean="0">
                <a:latin typeface="Shonar Bangla" pitchFamily="34" charset="0"/>
                <a:cs typeface="Shonar Bangla" pitchFamily="34" charset="0"/>
              </a:rPr>
              <a:t>৩। </a:t>
            </a:r>
            <a:r>
              <a:rPr lang="bn-IN" sz="52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নগদ প্রদান </a:t>
            </a:r>
            <a:r>
              <a:rPr lang="bn-IN" sz="52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জাবেদা</a:t>
            </a:r>
            <a:r>
              <a:rPr lang="bn-BD" sz="52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52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তৈরি </a:t>
            </a:r>
            <a:r>
              <a:rPr lang="bn-BD" sz="52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sz="52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bn-IN" sz="52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  <a:p>
            <a:pPr marL="0" indent="0">
              <a:buNone/>
            </a:pPr>
            <a:endParaRPr lang="bn-BD" sz="3600" dirty="0" smtClean="0">
              <a:latin typeface="Shonar Bangla" pitchFamily="34" charset="0"/>
              <a:cs typeface="Shonar Bangla" pitchFamily="34" charset="0"/>
            </a:endParaRPr>
          </a:p>
          <a:p>
            <a:pPr marL="0" indent="0">
              <a:buNone/>
            </a:pP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08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6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  <p:bldP spid="3" grpI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5877831" y="2967335"/>
            <a:ext cx="436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40873"/>
            <a:ext cx="12191999" cy="3255818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287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ধন্যবাদ</a:t>
            </a:r>
            <a:endParaRPr lang="en-US" sz="287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648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bn-BD" sz="8800" dirty="0" smtClean="0">
                <a:latin typeface="Shonar Bangla" pitchFamily="34" charset="0"/>
                <a:cs typeface="Shonar Bangla" pitchFamily="34" charset="0"/>
              </a:rPr>
              <a:t>শিক্ষক পরিচিতি</a:t>
            </a:r>
            <a:endParaRPr lang="en-US" sz="88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2619"/>
            <a:ext cx="12192000" cy="5075381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endParaRPr lang="bn-BD" dirty="0" smtClean="0"/>
          </a:p>
          <a:p>
            <a:pPr marL="0" indent="0" algn="ctr">
              <a:buNone/>
            </a:pPr>
            <a:endParaRPr lang="bn-BD" sz="6500" dirty="0" smtClean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  <a:p>
            <a:pPr marL="0" indent="0" algn="ctr">
              <a:buNone/>
            </a:pPr>
            <a:endParaRPr lang="bn-BD" sz="1600" dirty="0" smtClean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  <a:p>
            <a:pPr marL="0" indent="0" algn="ctr">
              <a:buNone/>
            </a:pPr>
            <a:r>
              <a:rPr lang="bn-BD" sz="580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সহকারী শিক্ষক </a:t>
            </a:r>
          </a:p>
          <a:p>
            <a:pPr marL="0" indent="0" algn="ctr">
              <a:buNone/>
            </a:pPr>
            <a:r>
              <a:rPr lang="bn-BD" sz="58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খালিয়া রাজা রাম ইনস্টিটি</a:t>
            </a:r>
            <a:r>
              <a:rPr lang="en-US" sz="58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উ</a:t>
            </a:r>
            <a:r>
              <a:rPr lang="bn-BD" sz="58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শন</a:t>
            </a:r>
          </a:p>
          <a:p>
            <a:pPr marL="0" indent="0" algn="ctr">
              <a:buNone/>
            </a:pPr>
            <a:r>
              <a:rPr lang="bn-BD" sz="48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রাজৈর, মাদারীপুর </a:t>
            </a:r>
          </a:p>
          <a:p>
            <a:pPr marL="0" indent="0" algn="ctr">
              <a:buNone/>
            </a:pPr>
            <a:r>
              <a:rPr lang="en-US" sz="5200" dirty="0" err="1" smtClean="0">
                <a:solidFill>
                  <a:srgbClr val="FF3399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মোবাইল</a:t>
            </a:r>
            <a:r>
              <a:rPr lang="en-US" sz="5200" dirty="0" smtClean="0">
                <a:solidFill>
                  <a:srgbClr val="FF3399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ন</a:t>
            </a:r>
            <a:r>
              <a:rPr lang="bn-BD" sz="5200" dirty="0" smtClean="0">
                <a:solidFill>
                  <a:srgbClr val="FF3399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ং ০১৭৩৩১৫৯৫৩৯</a:t>
            </a:r>
          </a:p>
          <a:p>
            <a:pPr marL="0" indent="0" algn="ctr">
              <a:buNone/>
            </a:pPr>
            <a:r>
              <a:rPr lang="en-US" sz="2600" dirty="0" smtClean="0">
                <a:solidFill>
                  <a:srgbClr val="FF3399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Email: </a:t>
            </a:r>
            <a:r>
              <a:rPr lang="en-US" sz="2600" dirty="0" smtClean="0">
                <a:solidFill>
                  <a:srgbClr val="FF3399"/>
                </a:solidFill>
                <a:latin typeface="Shonar Bangla" panose="020B0502040204020203" pitchFamily="34" charset="0"/>
                <a:cs typeface="Shonar Bangla" panose="020B0502040204020203" pitchFamily="34" charset="0"/>
                <a:hlinkClick r:id="rId3"/>
              </a:rPr>
              <a:t>surajitnandi1983s@gmail.com</a:t>
            </a:r>
            <a:r>
              <a:rPr lang="en-US" sz="2600" dirty="0" smtClean="0">
                <a:solidFill>
                  <a:srgbClr val="FF3399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84563" y="1856510"/>
            <a:ext cx="9914661" cy="1527465"/>
            <a:chOff x="975010" y="1911928"/>
            <a:chExt cx="9914661" cy="1527465"/>
          </a:xfrm>
        </p:grpSpPr>
        <p:sp>
          <p:nvSpPr>
            <p:cNvPr id="9" name="Rounded Rectangle 8"/>
            <p:cNvSpPr/>
            <p:nvPr/>
          </p:nvSpPr>
          <p:spPr>
            <a:xfrm>
              <a:off x="2687780" y="2239242"/>
              <a:ext cx="8201891" cy="872836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7200" dirty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সুরজীৎ কুমার নন্দী</a:t>
              </a:r>
            </a:p>
            <a:p>
              <a:pPr algn="ctr"/>
              <a:endParaRPr lang="en-US" sz="3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010" y="1911928"/>
              <a:ext cx="1527465" cy="152746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bg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63926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noFill/>
        </p:spPr>
        <p:txBody>
          <a:bodyPr>
            <a:noAutofit/>
          </a:bodyPr>
          <a:lstStyle/>
          <a:p>
            <a:pPr algn="ctr"/>
            <a:r>
              <a:rPr lang="bn-BD" sz="9600" b="1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পাঠ পরিচিতি</a:t>
            </a:r>
            <a:endParaRPr lang="en-US" sz="9600" b="1" dirty="0">
              <a:solidFill>
                <a:srgbClr val="0070C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13800" dirty="0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বিষয়ঃ হিসাববিজ্ঞান</a:t>
            </a:r>
          </a:p>
          <a:p>
            <a:pPr marL="0" indent="0" algn="ctr">
              <a:buNone/>
            </a:pPr>
            <a:r>
              <a:rPr lang="bn-BD" sz="7200" dirty="0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শ্র</a:t>
            </a:r>
            <a:r>
              <a:rPr lang="en-US" sz="7200" dirty="0" err="1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ণীঃ</a:t>
            </a:r>
            <a:r>
              <a:rPr lang="bn-BD" sz="7200" dirty="0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 নবম </a:t>
            </a:r>
          </a:p>
          <a:p>
            <a:pPr marL="0" indent="0" algn="ctr">
              <a:buNone/>
            </a:pPr>
            <a:r>
              <a:rPr lang="bn-BD" sz="7200" dirty="0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সময়ঃ ৫০ মিনিট</a:t>
            </a:r>
          </a:p>
          <a:p>
            <a:pPr marL="0" indent="0" algn="ctr">
              <a:buNone/>
            </a:pPr>
            <a:r>
              <a:rPr lang="bn-BD" sz="7200" dirty="0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তারিখঃ ২২/১২/১৫ ইং</a:t>
            </a:r>
            <a:endParaRPr lang="en-US" sz="7200" dirty="0">
              <a:solidFill>
                <a:srgbClr val="00B0F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29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 tmFilter="0,0; .5, 0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 tmFilter="0,0; .5, 0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 tmFilter="0,0; .5, 0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 tmFilter="0,0; .5, 0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89625514"/>
              </p:ext>
            </p:extLst>
          </p:nvPr>
        </p:nvGraphicFramePr>
        <p:xfrm>
          <a:off x="886692" y="193964"/>
          <a:ext cx="10557163" cy="6525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518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608967-5C20-43B8-B674-90EA1DEC9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5A608967-5C20-43B8-B674-90EA1DEC9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5A608967-5C20-43B8-B674-90EA1DEC9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FFB7FF-F021-4DE6-AFE7-9F5BA4388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4EFFB7FF-F021-4DE6-AFE7-9F5BA4388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4EFFB7FF-F021-4DE6-AFE7-9F5BA4388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0AFA20-F2C4-48D8-A15C-11B70ED09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3E0AFA20-F2C4-48D8-A15C-11B70ED09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3E0AFA20-F2C4-48D8-A15C-11B70ED09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CA20C0-605C-46DC-80EE-A734D58C7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DFCA20C0-605C-46DC-80EE-A734D58C7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DFCA20C0-605C-46DC-80EE-A734D58C7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2CFA01-3D70-4457-8C60-1D7D9C323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62CFA01-3D70-4457-8C60-1D7D9C323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62CFA01-3D70-4457-8C60-1D7D9C323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46DB04-E1C7-4EE2-9F6D-0120B0A59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C146DB04-E1C7-4EE2-9F6D-0120B0A59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146DB04-E1C7-4EE2-9F6D-0120B0A59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D37D1C-4EA8-41DC-B17A-5E838B8B5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FD37D1C-4EA8-41DC-B17A-5E838B8B5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FD37D1C-4EA8-41DC-B17A-5E838B8B5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3FC5D2-B033-498D-865D-6E15211CB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AC3FC5D2-B033-498D-865D-6E15211CB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C3FC5D2-B033-498D-865D-6E15211CB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2FBC86-E65B-4B7B-90BC-0D19D62F1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E2FBC86-E65B-4B7B-90BC-0D19D62F1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E2FBC86-E65B-4B7B-90BC-0D19D62F1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C3E319-FD22-4C04-92F6-6AB62A2A5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F8C3E319-FD22-4C04-92F6-6AB62A2A5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F8C3E319-FD22-4C04-92F6-6AB62A2A5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A5FB6D-AA71-47AA-BFCE-D5BF0D688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23A5FB6D-AA71-47AA-BFCE-D5BF0D688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3A5FB6D-AA71-47AA-BFCE-D5BF0D688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7F31E7-F9BD-41FD-8F3A-5DFDB9811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F47F31E7-F9BD-41FD-8F3A-5DFDB9811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F47F31E7-F9BD-41FD-8F3A-5DFDB9811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">
                                            <p:graphicEl>
                                              <a:dgm id="{5A608967-5C20-43B8-B674-90EA1DEC9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5A608967-5C20-43B8-B674-90EA1DEC9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">
                                            <p:graphicEl>
                                              <a:dgm id="{5A608967-5C20-43B8-B674-90EA1DEC9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graphicEl>
                                              <a:dgm id="{5A608967-5C20-43B8-B674-90EA1DEC96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608967-5C20-43B8-B674-90EA1DEC9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">
                                            <p:graphicEl>
                                              <a:dgm id="{4EFFB7FF-F021-4DE6-AFE7-9F5BA4388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">
                                            <p:graphicEl>
                                              <a:dgm id="{4EFFB7FF-F021-4DE6-AFE7-9F5BA4388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4EFFB7FF-F021-4DE6-AFE7-9F5BA4388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">
                                            <p:graphicEl>
                                              <a:dgm id="{4EFFB7FF-F021-4DE6-AFE7-9F5BA43886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FFB7FF-F021-4DE6-AFE7-9F5BA4388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">
                                            <p:graphicEl>
                                              <a:dgm id="{3E0AFA20-F2C4-48D8-A15C-11B70ED09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">
                                            <p:graphicEl>
                                              <a:dgm id="{3E0AFA20-F2C4-48D8-A15C-11B70ED09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3E0AFA20-F2C4-48D8-A15C-11B70ED09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">
                                            <p:graphicEl>
                                              <a:dgm id="{3E0AFA20-F2C4-48D8-A15C-11B70ED098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0AFA20-F2C4-48D8-A15C-11B70ED09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">
                                            <p:graphicEl>
                                              <a:dgm id="{DFCA20C0-605C-46DC-80EE-A734D58C7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">
                                            <p:graphicEl>
                                              <a:dgm id="{DFCA20C0-605C-46DC-80EE-A734D58C7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">
                                            <p:graphicEl>
                                              <a:dgm id="{DFCA20C0-605C-46DC-80EE-A734D58C7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">
                                            <p:graphicEl>
                                              <a:dgm id="{DFCA20C0-605C-46DC-80EE-A734D58C72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CA20C0-605C-46DC-80EE-A734D58C7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">
                                            <p:graphicEl>
                                              <a:dgm id="{162CFA01-3D70-4457-8C60-1D7D9C323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">
                                            <p:graphicEl>
                                              <a:dgm id="{162CFA01-3D70-4457-8C60-1D7D9C323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">
                                            <p:graphicEl>
                                              <a:dgm id="{162CFA01-3D70-4457-8C60-1D7D9C323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">
                                            <p:graphicEl>
                                              <a:dgm id="{162CFA01-3D70-4457-8C60-1D7D9C323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2CFA01-3D70-4457-8C60-1D7D9C323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">
                                            <p:graphicEl>
                                              <a:dgm id="{C146DB04-E1C7-4EE2-9F6D-0120B0A59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">
                                            <p:graphicEl>
                                              <a:dgm id="{C146DB04-E1C7-4EE2-9F6D-0120B0A59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">
                                            <p:graphicEl>
                                              <a:dgm id="{C146DB04-E1C7-4EE2-9F6D-0120B0A59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">
                                            <p:graphicEl>
                                              <a:dgm id="{C146DB04-E1C7-4EE2-9F6D-0120B0A598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46DB04-E1C7-4EE2-9F6D-0120B0A59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">
                                            <p:graphicEl>
                                              <a:dgm id="{EFD37D1C-4EA8-41DC-B17A-5E838B8B5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">
                                            <p:graphicEl>
                                              <a:dgm id="{EFD37D1C-4EA8-41DC-B17A-5E838B8B5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">
                                            <p:graphicEl>
                                              <a:dgm id="{EFD37D1C-4EA8-41DC-B17A-5E838B8B5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">
                                            <p:graphicEl>
                                              <a:dgm id="{EFD37D1C-4EA8-41DC-B17A-5E838B8B5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D37D1C-4EA8-41DC-B17A-5E838B8B5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">
                                            <p:graphicEl>
                                              <a:dgm id="{AC3FC5D2-B033-498D-865D-6E15211CB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">
                                            <p:graphicEl>
                                              <a:dgm id="{AC3FC5D2-B033-498D-865D-6E15211CB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">
                                            <p:graphicEl>
                                              <a:dgm id="{AC3FC5D2-B033-498D-865D-6E15211CB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2">
                                            <p:graphicEl>
                                              <a:dgm id="{AC3FC5D2-B033-498D-865D-6E15211CB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3FC5D2-B033-498D-865D-6E15211CB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">
                                            <p:graphicEl>
                                              <a:dgm id="{2E2FBC86-E65B-4B7B-90BC-0D19D62F1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">
                                            <p:graphicEl>
                                              <a:dgm id="{2E2FBC86-E65B-4B7B-90BC-0D19D62F1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">
                                            <p:graphicEl>
                                              <a:dgm id="{2E2FBC86-E65B-4B7B-90BC-0D19D62F1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2">
                                            <p:graphicEl>
                                              <a:dgm id="{2E2FBC86-E65B-4B7B-90BC-0D19D62F1D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2FBC86-E65B-4B7B-90BC-0D19D62F1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">
                                            <p:graphicEl>
                                              <a:dgm id="{F8C3E319-FD22-4C04-92F6-6AB62A2A5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">
                                            <p:graphicEl>
                                              <a:dgm id="{F8C3E319-FD22-4C04-92F6-6AB62A2A5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">
                                            <p:graphicEl>
                                              <a:dgm id="{F8C3E319-FD22-4C04-92F6-6AB62A2A5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2">
                                            <p:graphicEl>
                                              <a:dgm id="{F8C3E319-FD22-4C04-92F6-6AB62A2A59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C3E319-FD22-4C04-92F6-6AB62A2A5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">
                                            <p:graphicEl>
                                              <a:dgm id="{23A5FB6D-AA71-47AA-BFCE-D5BF0D688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">
                                            <p:graphicEl>
                                              <a:dgm id="{23A5FB6D-AA71-47AA-BFCE-D5BF0D688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">
                                            <p:graphicEl>
                                              <a:dgm id="{23A5FB6D-AA71-47AA-BFCE-D5BF0D688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">
                                            <p:graphicEl>
                                              <a:dgm id="{23A5FB6D-AA71-47AA-BFCE-D5BF0D688B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A5FB6D-AA71-47AA-BFCE-D5BF0D688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">
                                            <p:graphicEl>
                                              <a:dgm id="{F47F31E7-F9BD-41FD-8F3A-5DFDB9811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">
                                            <p:graphicEl>
                                              <a:dgm id="{F47F31E7-F9BD-41FD-8F3A-5DFDB9811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">
                                            <p:graphicEl>
                                              <a:dgm id="{F47F31E7-F9BD-41FD-8F3A-5DFDB9811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">
                                            <p:graphicEl>
                                              <a:dgm id="{F47F31E7-F9BD-41FD-8F3A-5DFDB9811C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7F31E7-F9BD-41FD-8F3A-5DFDB9811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2" grpI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94" y="228600"/>
            <a:ext cx="8846087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4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bn-BD" sz="6600" dirty="0" smtClean="0">
                <a:latin typeface="Shonar Bangla" pitchFamily="34" charset="0"/>
                <a:cs typeface="Shonar Bangla" pitchFamily="34" charset="0"/>
              </a:rPr>
              <a:t>পাঠ ঘোষণঃ</a:t>
            </a:r>
            <a:endParaRPr lang="en-US" sz="6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34600" dirty="0" smtClean="0">
                <a:latin typeface="Shonar Bangla" pitchFamily="34" charset="0"/>
                <a:cs typeface="Shonar Bangla" pitchFamily="34" charset="0"/>
              </a:rPr>
              <a:t>জাবেদা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5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  <p:bldP spid="3" grpI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52699"/>
            <a:ext cx="12192000" cy="370530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4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honar Bangla" pitchFamily="34" charset="0"/>
                <a:cs typeface="Shonar Bangla" pitchFamily="34" charset="0"/>
              </a:rPr>
              <a:t>হিসাবের ডেবিট ও ক্রেডিট নির্ণয় করতে পারবে।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4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honar Bangla" pitchFamily="34" charset="0"/>
                <a:cs typeface="Shonar Bangla" pitchFamily="34" charset="0"/>
              </a:rPr>
              <a:t> জাবেদার শ্রেণিবিভাগ করতে পারবে।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4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honar Bangla" pitchFamily="34" charset="0"/>
                <a:cs typeface="Shonar Bangla" pitchFamily="34" charset="0"/>
              </a:rPr>
              <a:t> লেনদেনের সাধারন জাবেদার দাখিলা প্রদান করতে পারবে।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bn-BD" sz="3200" dirty="0" smtClean="0">
              <a:latin typeface="Shonar Bangla" pitchFamily="34" charset="0"/>
              <a:cs typeface="Shonar Bangla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3853" y="-2012"/>
            <a:ext cx="12191999" cy="31547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19900" b="1" cap="all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শিখনফল</a:t>
            </a:r>
            <a:endParaRPr lang="en-US" sz="19900" b="1" cap="all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381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73" y="0"/>
            <a:ext cx="12156827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   নিচের ছবি গুলো লক্ষ করঃ</a:t>
            </a:r>
            <a:endParaRPr lang="en-US" sz="6600" b="1" dirty="0"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172" y="1107996"/>
            <a:ext cx="5715000" cy="4403405"/>
            <a:chOff x="35172" y="1506098"/>
            <a:chExt cx="5715000" cy="38290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2" y="1506098"/>
              <a:ext cx="5715000" cy="382905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191871" y="4657833"/>
              <a:ext cx="234474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পণ্য বিক্রয় </a:t>
              </a:r>
              <a:endParaRPr lang="en-US" sz="4000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5546558"/>
            <a:ext cx="12091737" cy="10156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যাবতীয়  ক্রয় ডেবিট এবং </a:t>
            </a:r>
            <a:r>
              <a:rPr lang="bn-BD" sz="6000" dirty="0">
                <a:latin typeface="Shonar Bangla" panose="020B0502040204020203" pitchFamily="34" charset="0"/>
                <a:cs typeface="Shonar Bangla" panose="020B0502040204020203" pitchFamily="34" charset="0"/>
              </a:rPr>
              <a:t>যাবতীয়  </a:t>
            </a:r>
            <a:r>
              <a:rPr lang="bn-BD" sz="6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বিক্রয়  ক্রেডিট  </a:t>
            </a:r>
            <a:endParaRPr lang="en-US" sz="60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907314" y="1107996"/>
            <a:ext cx="6178694" cy="4438562"/>
            <a:chOff x="5907314" y="1107996"/>
            <a:chExt cx="6178694" cy="443856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7314" y="1107996"/>
              <a:ext cx="6178694" cy="443856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709187" y="4499390"/>
              <a:ext cx="245612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6000" b="1" dirty="0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পণ্য </a:t>
              </a:r>
              <a:r>
                <a:rPr lang="bn-BD" sz="6000" b="1" dirty="0" smtClean="0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ক্রয় </a:t>
              </a:r>
              <a:endParaRPr lang="en-US" sz="6000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01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188260"/>
            <a:ext cx="11685494" cy="43742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1999" cy="226853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r>
              <a:rPr lang="bn-BD" sz="8800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যাবতীয়  ব্যয়  </a:t>
            </a:r>
            <a:r>
              <a:rPr lang="bn-BD" sz="8800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ডেবিট এবং </a:t>
            </a:r>
            <a:r>
              <a:rPr lang="bn-BD" sz="8800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সকল প্রকার আয় ও ঋণ </a:t>
            </a:r>
            <a:r>
              <a:rPr lang="en-US" sz="8800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গ্রহন</a:t>
            </a:r>
            <a:r>
              <a:rPr lang="bn-BD" sz="8800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8800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ক্রেডিট  </a:t>
            </a:r>
            <a:endParaRPr lang="en-US" sz="8800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endParaRPr lang="en-US" sz="5400" dirty="0">
              <a:solidFill>
                <a:srgbClr val="00206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90765" y="0"/>
            <a:ext cx="5058334" cy="4195482"/>
            <a:chOff x="3733800" y="0"/>
            <a:chExt cx="5410200" cy="3789640"/>
          </a:xfrm>
        </p:grpSpPr>
        <p:grpSp>
          <p:nvGrpSpPr>
            <p:cNvPr id="5" name="Group 4"/>
            <p:cNvGrpSpPr/>
            <p:nvPr/>
          </p:nvGrpSpPr>
          <p:grpSpPr>
            <a:xfrm>
              <a:off x="3733800" y="0"/>
              <a:ext cx="5206850" cy="3789640"/>
              <a:chOff x="3733800" y="0"/>
              <a:chExt cx="5206850" cy="378964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733800" y="0"/>
                <a:ext cx="5206850" cy="3789640"/>
                <a:chOff x="3733800" y="0"/>
                <a:chExt cx="5206850" cy="3789640"/>
              </a:xfrm>
            </p:grpSpPr>
            <p:pic>
              <p:nvPicPr>
                <p:cNvPr id="9" name="Picture 8" descr="bradbury_desk_mahogany_finish_02_img_9999_91_m.jp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733800" y="0"/>
                  <a:ext cx="4470101" cy="3429000"/>
                </a:xfrm>
                <a:prstGeom prst="rect">
                  <a:avLst/>
                </a:prstGeom>
              </p:spPr>
            </p:pic>
            <p:sp>
              <p:nvSpPr>
                <p:cNvPr id="10" name="TextBox 9"/>
                <p:cNvSpPr txBox="1"/>
                <p:nvPr/>
              </p:nvSpPr>
              <p:spPr>
                <a:xfrm>
                  <a:off x="5968850" y="3266420"/>
                  <a:ext cx="29718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err="1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Shonar Bangla" panose="020B0502040204020203" pitchFamily="34" charset="0"/>
                      <a:cs typeface="Shonar Bangla" panose="020B0502040204020203" pitchFamily="34" charset="0"/>
                    </a:rPr>
                    <a:t>আসবাব</a:t>
                  </a:r>
                  <a:r>
                    <a:rPr lang="en-US" sz="2800" b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Shonar Bangla" panose="020B0502040204020203" pitchFamily="34" charset="0"/>
                      <a:cs typeface="Shonar Bangla" panose="020B0502040204020203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Shonar Bangla" panose="020B0502040204020203" pitchFamily="34" charset="0"/>
                      <a:cs typeface="Shonar Bangla" panose="020B0502040204020203" pitchFamily="34" charset="0"/>
                    </a:rPr>
                    <a:t>পত্র</a:t>
                  </a:r>
                  <a:r>
                    <a:rPr lang="en-US" sz="2800" b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Shonar Bangla" panose="020B0502040204020203" pitchFamily="34" charset="0"/>
                      <a:cs typeface="Shonar Bangla" panose="020B0502040204020203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Shonar Bangla" panose="020B0502040204020203" pitchFamily="34" charset="0"/>
                      <a:cs typeface="Shonar Bangla" panose="020B0502040204020203" pitchFamily="34" charset="0"/>
                    </a:rPr>
                    <a:t>ক্রয়</a:t>
                  </a:r>
                  <a:endParaRPr 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endParaRPr>
                </a:p>
              </p:txBody>
            </p:sp>
          </p:grpSp>
          <p:sp>
            <p:nvSpPr>
              <p:cNvPr id="8" name="Left Arrow 7"/>
              <p:cNvSpPr/>
              <p:nvPr/>
            </p:nvSpPr>
            <p:spPr>
              <a:xfrm>
                <a:off x="6858000" y="457200"/>
                <a:ext cx="838200" cy="228600"/>
              </a:xfrm>
              <a:prstGeom prst="leftArrow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772400" y="38100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accent6">
                      <a:lumMod val="75000"/>
                    </a:schemeClr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মনিহারি</a:t>
              </a:r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2400" dirty="0" err="1" smtClean="0">
                  <a:solidFill>
                    <a:schemeClr val="accent6">
                      <a:lumMod val="75000"/>
                    </a:schemeClr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ক্রয়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6642846" cy="4343400"/>
            <a:chOff x="0" y="838200"/>
            <a:chExt cx="4724400" cy="3095812"/>
          </a:xfrm>
        </p:grpSpPr>
        <p:pic>
          <p:nvPicPr>
            <p:cNvPr id="12" name="Picture 2" descr="C:\Users\2\Pictures\tak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838200"/>
              <a:ext cx="4724400" cy="3095812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0" y="1765247"/>
              <a:ext cx="1143000" cy="548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ঋণ</a:t>
              </a:r>
              <a:r>
                <a:rPr lang="en-US" sz="4400" dirty="0" smtClean="0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4400" dirty="0" err="1" smtClean="0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গ্রহন</a:t>
              </a:r>
              <a:endParaRPr lang="en-US" sz="3200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453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6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271</Words>
  <Application>Microsoft Office PowerPoint</Application>
  <PresentationFormat>Custom</PresentationFormat>
  <Paragraphs>74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শিক্ষক পরিচিতি</vt:lpstr>
      <vt:lpstr>পাঠ পরিচিতি</vt:lpstr>
      <vt:lpstr>PowerPoint Presentation</vt:lpstr>
      <vt:lpstr>PowerPoint Presentation</vt:lpstr>
      <vt:lpstr>পাঠ ঘোষণঃ</vt:lpstr>
      <vt:lpstr>PowerPoint Presentation</vt:lpstr>
      <vt:lpstr>PowerPoint Presentation</vt:lpstr>
      <vt:lpstr>PowerPoint Presentation</vt:lpstr>
      <vt:lpstr>PowerPoint Presentation</vt:lpstr>
      <vt:lpstr>জনাব নীলা চৌধুরী একজন ব্যবসায়ী। ২০১৪ সালের মার্চ মাসে তার ব্যবসায়ের কতিপয় লেনদেন ছিল- মার্চ     ১ পন্য ক্রয় ১০০০০ টাকা মার্চ     ৭  পন্য বিক্রয় ১৭০০০ টাকা মার্চ     ১১  ঋণ গ্রহন ১০০০ টাকা মার্চ     ১৯  ভূমি  ক্রয় ৪০০০০ টাকা</vt:lpstr>
      <vt:lpstr>PowerPoint Presentation</vt:lpstr>
      <vt:lpstr>জোড়ায় কাজঃ</vt:lpstr>
      <vt:lpstr> জনাব কবির চৌধুরী একজন ব্যবসায়ী। ২০১৫ সালের মার্চ মাসে তার ব্যবসায়ের কতিপয় লেনদেন ছিল- মার্চ     ১ পন্য ক্রয় ৫০০০০ টাকা মার্চ     ১০ ধারে পন্য বিক্রয়  ৭০০০০ টাকা মার্চ     ১৫  ভাড়া প্রাপ্তি  ১০০০০ টাকা মার্চ     ১৯  কমিশন প্রদান ৪০০০ টাকা  </vt:lpstr>
      <vt:lpstr>মূল্যায়নঃ </vt:lpstr>
      <vt:lpstr> জনাব রিপন চৌধুরী একজন ব্যবসায়ী। ২০১৫ সালের মার্চ মাসে তার ব্যবসায়ের কতিপয় লেনদেন ছিল- মার্চ     ১  ধারে পন্য ক্রয় ৫০০০০ টাকা মার্চ     ১০  পন্য বিক্রয়  ৭০০০০ টাকা মার্চ     ১৫  ভাড়া প্রদান ১০০০০ টাকা মার্চ     ১৯  কমিশন প্রাপ্তি ৪০০০ টাকা মার্চ     ২৫  জীবন বীমা  প্রদান ১০০০০ টাকা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surajit nandi</dc:creator>
  <cp:lastModifiedBy>surajit nandi</cp:lastModifiedBy>
  <cp:revision>264</cp:revision>
  <dcterms:created xsi:type="dcterms:W3CDTF">2015-12-22T08:36:07Z</dcterms:created>
  <dcterms:modified xsi:type="dcterms:W3CDTF">2015-12-30T06:02:02Z</dcterms:modified>
</cp:coreProperties>
</file>